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95" r:id="rId3"/>
    <p:sldId id="333" r:id="rId4"/>
    <p:sldId id="372" r:id="rId5"/>
    <p:sldId id="373" r:id="rId6"/>
    <p:sldId id="371" r:id="rId7"/>
    <p:sldId id="350" r:id="rId8"/>
    <p:sldId id="354" r:id="rId9"/>
    <p:sldId id="352" r:id="rId10"/>
    <p:sldId id="307" r:id="rId11"/>
  </p:sldIdLst>
  <p:sldSz cx="12192000" cy="6858000"/>
  <p:notesSz cx="6858000" cy="9144000"/>
  <p:embeddedFontLst>
    <p:embeddedFont>
      <p:font typeface="Agency FB" panose="020B0503020202020204" pitchFamily="34" charset="0"/>
      <p:regular r:id="rId13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mbria Math" panose="02040503050406030204" pitchFamily="18" charset="0"/>
      <p:regular r:id="rId19"/>
    </p:embeddedFont>
    <p:embeddedFont>
      <p:font typeface="Quattrocento Sans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FFFFFF"/>
    <a:srgbClr val="E2F0D9"/>
    <a:srgbClr val="D6E3CD"/>
    <a:srgbClr val="D7E4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55" autoAdjust="0"/>
    <p:restoredTop sz="96314" autoAdjust="0"/>
  </p:normalViewPr>
  <p:slideViewPr>
    <p:cSldViewPr snapToGrid="0">
      <p:cViewPr varScale="1">
        <p:scale>
          <a:sx n="49" d="100"/>
          <a:sy n="49" d="100"/>
        </p:scale>
        <p:origin x="72" y="141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/>
              <a:t>GRACIAS!!!</a:t>
            </a:r>
            <a:endParaRPr sz="2400" b="1" dirty="0"/>
          </a:p>
        </p:txBody>
      </p:sp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978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264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151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0224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</p:txBody>
      </p:sp>
      <p:sp>
        <p:nvSpPr>
          <p:cNvPr id="299" name="Google Shape;2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eño personalizado">
  <p:cSld name="1_Diseño personalizad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1"/>
          <p:cNvPicPr preferRelativeResize="0"/>
          <p:nvPr userDrawn="1"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t="27205" b="41049"/>
          <a:stretch>
            <a:fillRect/>
          </a:stretch>
        </p:blipFill>
        <p:spPr>
          <a:xfrm>
            <a:off x="-6985" y="4742815"/>
            <a:ext cx="12220575" cy="18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21"/>
          <p:cNvSpPr/>
          <p:nvPr/>
        </p:nvSpPr>
        <p:spPr>
          <a:xfrm>
            <a:off x="-14605" y="6575425"/>
            <a:ext cx="12220575" cy="35814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" name="Google Shape;8;p21"/>
          <p:cNvSpPr/>
          <p:nvPr userDrawn="1"/>
        </p:nvSpPr>
        <p:spPr>
          <a:xfrm>
            <a:off x="-6985" y="-77470"/>
            <a:ext cx="12206100" cy="4866000"/>
          </a:xfrm>
          <a:prstGeom prst="rect">
            <a:avLst/>
          </a:prstGeom>
          <a:gradFill>
            <a:gsLst>
              <a:gs pos="0">
                <a:srgbClr val="F6F9FC"/>
              </a:gs>
              <a:gs pos="74000">
                <a:schemeClr val="accent6">
                  <a:lumMod val="20000"/>
                  <a:lumOff val="80000"/>
                </a:schemeClr>
              </a:gs>
              <a:gs pos="100000">
                <a:srgbClr val="D6E3CD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5" name="Grupo 14"/>
          <p:cNvGrpSpPr/>
          <p:nvPr userDrawn="1"/>
        </p:nvGrpSpPr>
        <p:grpSpPr>
          <a:xfrm>
            <a:off x="1107821" y="6593008"/>
            <a:ext cx="10146335" cy="245844"/>
            <a:chOff x="1983125" y="6584216"/>
            <a:chExt cx="9210709" cy="245844"/>
          </a:xfrm>
        </p:grpSpPr>
        <p:pic>
          <p:nvPicPr>
            <p:cNvPr id="16" name="Google Shape;10;p21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983125" y="6628086"/>
              <a:ext cx="194534" cy="181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1;p21"/>
            <p:cNvSpPr txBox="1"/>
            <p:nvPr/>
          </p:nvSpPr>
          <p:spPr>
            <a:xfrm>
              <a:off x="2221214" y="6584216"/>
              <a:ext cx="8972620" cy="215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https://dtaamerica.com/dta-agricola   |            contact@dtaamerica.com    |            625 152 3176    |             5a # 501, Cuauhtémoc, Chihuahua, México 31500</a:t>
              </a:r>
              <a:endParaRPr dirty="0"/>
            </a:p>
          </p:txBody>
        </p:sp>
        <p:pic>
          <p:nvPicPr>
            <p:cNvPr id="18" name="Google Shape;12;p21"/>
            <p:cNvPicPr preferRelativeResize="0"/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4616816" y="6595513"/>
              <a:ext cx="194534" cy="23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3;p21"/>
            <p:cNvPicPr preferRelativeResize="0"/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6673845" y="6635626"/>
              <a:ext cx="156591" cy="1944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14;p21"/>
            <p:cNvPicPr preferRelativeResize="0"/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8052001" y="6642074"/>
              <a:ext cx="156591" cy="1635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Rectángulo 1"/>
          <p:cNvSpPr/>
          <p:nvPr userDrawn="1"/>
        </p:nvSpPr>
        <p:spPr>
          <a:xfrm>
            <a:off x="0" y="-77470"/>
            <a:ext cx="12205970" cy="663395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Imagen de la pantalla de un video juego&#10;&#10;Descripción generada automáticamente con confianza baja"/>
          <p:cNvPicPr>
            <a:picLocks noChangeAspect="1"/>
          </p:cNvPicPr>
          <p:nvPr userDrawn="1"/>
        </p:nvPicPr>
        <p:blipFill rotWithShape="1">
          <a:blip r:embed="rId8"/>
          <a:srcRect t="23056"/>
          <a:stretch>
            <a:fillRect/>
          </a:stretch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sp>
        <p:nvSpPr>
          <p:cNvPr id="13" name="Rectángulo 12"/>
          <p:cNvSpPr/>
          <p:nvPr userDrawn="1"/>
        </p:nvSpPr>
        <p:spPr>
          <a:xfrm>
            <a:off x="0" y="-97971"/>
            <a:ext cx="12224657" cy="6651171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microsoft.com/office/2007/relationships/hdphoto" Target="../media/hdphoto11.wdp"/><Relationship Id="rId3" Type="http://schemas.openxmlformats.org/officeDocument/2006/relationships/image" Target="../media/image52.png"/><Relationship Id="rId7" Type="http://schemas.microsoft.com/office/2007/relationships/hdphoto" Target="../media/hdphoto8.wdp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6" Type="http://schemas.microsoft.com/office/2007/relationships/hdphoto" Target="../media/hdphoto12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microsoft.com/office/2007/relationships/hdphoto" Target="../media/hdphoto10.wdp"/><Relationship Id="rId5" Type="http://schemas.microsoft.com/office/2007/relationships/hdphoto" Target="../media/hdphoto7.wdp"/><Relationship Id="rId15" Type="http://schemas.openxmlformats.org/officeDocument/2006/relationships/image" Target="../media/image59.png"/><Relationship Id="rId10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microsoft.com/office/2007/relationships/hdphoto" Target="../media/hdphoto9.wdp"/><Relationship Id="rId1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18" Type="http://schemas.openxmlformats.org/officeDocument/2006/relationships/image" Target="../media/image45.png"/><Relationship Id="rId3" Type="http://schemas.openxmlformats.org/officeDocument/2006/relationships/image" Target="../media/image31.png"/><Relationship Id="rId21" Type="http://schemas.openxmlformats.org/officeDocument/2006/relationships/image" Target="../media/image2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4.sv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24" Type="http://schemas.openxmlformats.org/officeDocument/2006/relationships/image" Target="../media/image10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23" Type="http://schemas.openxmlformats.org/officeDocument/2006/relationships/image" Target="../media/image22.png"/><Relationship Id="rId10" Type="http://schemas.openxmlformats.org/officeDocument/2006/relationships/image" Target="../media/image38.svg"/><Relationship Id="rId19" Type="http://schemas.openxmlformats.org/officeDocument/2006/relationships/image" Target="../media/image24.png"/><Relationship Id="rId4" Type="http://schemas.openxmlformats.org/officeDocument/2006/relationships/image" Target="../media/image32.svg"/><Relationship Id="rId9" Type="http://schemas.openxmlformats.org/officeDocument/2006/relationships/image" Target="../media/image37.png"/><Relationship Id="rId14" Type="http://schemas.openxmlformats.org/officeDocument/2006/relationships/image" Target="../media/image42.svg"/><Relationship Id="rId22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47.png"/><Relationship Id="rId19" Type="http://schemas.openxmlformats.org/officeDocument/2006/relationships/image" Target="../media/image10.png"/><Relationship Id="rId4" Type="http://schemas.microsoft.com/office/2007/relationships/hdphoto" Target="../media/hdphoto4.wdp"/><Relationship Id="rId9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ptura de pantalla de un videojuego&#10;&#10;Descripción generada automáticamente con confianza media"/>
          <p:cNvPicPr>
            <a:picLocks noChangeAspect="1"/>
          </p:cNvPicPr>
          <p:nvPr/>
        </p:nvPicPr>
        <p:blipFill rotWithShape="1">
          <a:blip r:embed="rId3"/>
          <a:srcRect t="22806"/>
          <a:stretch>
            <a:fillRect/>
          </a:stretch>
        </p:blipFill>
        <p:spPr>
          <a:xfrm>
            <a:off x="0" y="-86627"/>
            <a:ext cx="12192000" cy="6653507"/>
          </a:xfrm>
          <a:prstGeom prst="rect">
            <a:avLst/>
          </a:prstGeom>
        </p:spPr>
      </p:pic>
      <p:pic>
        <p:nvPicPr>
          <p:cNvPr id="57" name="Google Shape;57;p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376045" y="314860"/>
            <a:ext cx="9926320" cy="234061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8" name="Google Shape;58;p1"/>
          <p:cNvSpPr txBox="1"/>
          <p:nvPr/>
        </p:nvSpPr>
        <p:spPr>
          <a:xfrm>
            <a:off x="1057299" y="2455420"/>
            <a:ext cx="1056381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1" u="none" strike="noStrike" cap="none" spc="13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Tecnologías</a:t>
            </a:r>
            <a:r>
              <a:rPr lang="en-US" sz="3600" b="0" i="1" u="none" strike="noStrike" cap="none" spc="1300" dirty="0">
                <a:solidFill>
                  <a:schemeClr val="accent6">
                    <a:lumMod val="75000"/>
                  </a:schemeClr>
                </a:solidFill>
                <a:latin typeface="+mn-lt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 para un </a:t>
            </a:r>
            <a:r>
              <a:rPr lang="en-US" sz="3600" b="0" i="1" u="none" strike="noStrike" cap="none" spc="13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mañana</a:t>
            </a:r>
            <a:endParaRPr spc="13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de la pantalla de un video juego&#10;&#10;Descripción generada automáticamente con confianza baja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0065" y="3324143"/>
            <a:ext cx="533057" cy="523706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6874" y="2103327"/>
            <a:ext cx="575896" cy="424057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  <a14:imgEffect>
                      <a14:saturation sat="0"/>
                    </a14:imgEffect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7948" y="2666516"/>
            <a:ext cx="518495" cy="518495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1920414" y="1366716"/>
            <a:ext cx="4820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https://dtaamerica.com/dta-agricola</a:t>
            </a:r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10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1106" y="1364054"/>
            <a:ext cx="605020" cy="600141"/>
          </a:xfrm>
          <a:prstGeom prst="rect">
            <a:avLst/>
          </a:prstGeom>
        </p:spPr>
      </p:pic>
      <p:sp>
        <p:nvSpPr>
          <p:cNvPr id="26" name="CuadroTexto 25"/>
          <p:cNvSpPr txBox="1"/>
          <p:nvPr/>
        </p:nvSpPr>
        <p:spPr>
          <a:xfrm>
            <a:off x="1920414" y="2022894"/>
            <a:ext cx="3373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contact</a:t>
            </a:r>
            <a:r>
              <a:rPr lang="es-MX" sz="24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dtaamerica.com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920414" y="2679072"/>
            <a:ext cx="5069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https://www.facebook.com/dtaagricola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1920414" y="3335250"/>
            <a:ext cx="2193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52 625 152 3176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" contrast="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2996" y="1272890"/>
            <a:ext cx="3036071" cy="303607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14">
            <a:biLevel thresh="50000"/>
          </a:blip>
          <a:stretch>
            <a:fillRect/>
          </a:stretch>
        </p:blipFill>
        <p:spPr>
          <a:xfrm>
            <a:off x="5512198" y="5947899"/>
            <a:ext cx="2111244" cy="610556"/>
          </a:xfrm>
          <a:prstGeom prst="rect">
            <a:avLst/>
          </a:prstGeom>
          <a:effectLst>
            <a:glow rad="25400">
              <a:schemeClr val="bg1">
                <a:alpha val="60000"/>
              </a:schemeClr>
            </a:glow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66000"/>
                    </a14:imgEffect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39690" y="1"/>
            <a:ext cx="4146165" cy="116580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ptura de pantalla de un videojuego&#10;&#10;Descripción generada automáticamente con confianza media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-3425" y="-97582"/>
            <a:ext cx="12181490" cy="664777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8511B2A-6DC6-4436-AFEA-2F774A201A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89" t="-234" r="45528" b="234"/>
          <a:stretch/>
        </p:blipFill>
        <p:spPr>
          <a:xfrm>
            <a:off x="-3425" y="-144305"/>
            <a:ext cx="2922234" cy="6694494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B42A6B12-0291-42E8-A37F-8E69C0F16325}"/>
              </a:ext>
            </a:extLst>
          </p:cNvPr>
          <p:cNvGrpSpPr/>
          <p:nvPr/>
        </p:nvGrpSpPr>
        <p:grpSpPr>
          <a:xfrm>
            <a:off x="3284621" y="418539"/>
            <a:ext cx="8690827" cy="1954320"/>
            <a:chOff x="3356811" y="586981"/>
            <a:chExt cx="8690827" cy="1954320"/>
          </a:xfrm>
        </p:grpSpPr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748CEDEE-6212-44B4-94C3-BFB504B2A5C6}"/>
                </a:ext>
              </a:extLst>
            </p:cNvPr>
            <p:cNvGrpSpPr/>
            <p:nvPr/>
          </p:nvGrpSpPr>
          <p:grpSpPr>
            <a:xfrm>
              <a:off x="3356811" y="586981"/>
              <a:ext cx="4043262" cy="1954320"/>
              <a:chOff x="7398792" y="1446337"/>
              <a:chExt cx="4043262" cy="1954320"/>
            </a:xfrm>
          </p:grpSpPr>
          <p:sp>
            <p:nvSpPr>
              <p:cNvPr id="8" name="Google Shape;70;p2">
                <a:extLst>
                  <a:ext uri="{FF2B5EF4-FFF2-40B4-BE49-F238E27FC236}">
                    <a16:creationId xmlns:a16="http://schemas.microsoft.com/office/drawing/2014/main" id="{A972FC6E-D4FD-436A-8808-CE08ADB5896A}"/>
                  </a:ext>
                </a:extLst>
              </p:cNvPr>
              <p:cNvSpPr txBox="1"/>
              <p:nvPr/>
            </p:nvSpPr>
            <p:spPr>
              <a:xfrm>
                <a:off x="8587860" y="1446337"/>
                <a:ext cx="2698865" cy="156962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96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57</a:t>
                </a:r>
                <a:r>
                  <a:rPr lang="es-MX" sz="9600" b="1" dirty="0">
                    <a:solidFill>
                      <a:srgbClr val="C00000"/>
                    </a:solidFill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%</a:t>
                </a:r>
                <a:endParaRPr lang="es-MX" sz="2400" dirty="0">
                  <a:solidFill>
                    <a:srgbClr val="C00000"/>
                  </a:solidFill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pic>
            <p:nvPicPr>
              <p:cNvPr id="9" name="Google Shape;107;p5">
                <a:extLst>
                  <a:ext uri="{FF2B5EF4-FFF2-40B4-BE49-F238E27FC236}">
                    <a16:creationId xmlns:a16="http://schemas.microsoft.com/office/drawing/2014/main" id="{10758B72-4C4B-4D1E-BC9F-C2EA10F11955}"/>
                  </a:ext>
                </a:extLst>
              </p:cNvPr>
              <p:cNvPicPr preferRelativeResize="0"/>
              <p:nvPr/>
            </p:nvPicPr>
            <p:blipFill rotWithShape="1">
              <a:blip r:embed="rId5" cstate="screen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20000" contrast="-40000"/>
                        </a14:imgEffect>
                        <a14:imgEffect>
                          <a14:colorTemperature colorTemp="112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7398792" y="1788751"/>
                <a:ext cx="1301182" cy="149487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0" name="Google Shape;70;p2">
                <a:extLst>
                  <a:ext uri="{FF2B5EF4-FFF2-40B4-BE49-F238E27FC236}">
                    <a16:creationId xmlns:a16="http://schemas.microsoft.com/office/drawing/2014/main" id="{4AE2176E-938D-4622-B423-0BF215C7CE0D}"/>
                  </a:ext>
                </a:extLst>
              </p:cNvPr>
              <p:cNvSpPr txBox="1"/>
              <p:nvPr/>
            </p:nvSpPr>
            <p:spPr>
              <a:xfrm>
                <a:off x="8432529" y="2631256"/>
                <a:ext cx="3009525" cy="76940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4400" b="1" dirty="0">
                    <a:solidFill>
                      <a:srgbClr val="C00000"/>
                    </a:solidFill>
                    <a:latin typeface="Agency FB" panose="020B0503020202020204" pitchFamily="34" charset="0"/>
                  </a:rPr>
                  <a:t>se desperdicia</a:t>
                </a:r>
              </a:p>
            </p:txBody>
          </p:sp>
        </p:grpSp>
        <p:sp>
          <p:nvSpPr>
            <p:cNvPr id="13" name="Google Shape;70;p2">
              <a:extLst>
                <a:ext uri="{FF2B5EF4-FFF2-40B4-BE49-F238E27FC236}">
                  <a16:creationId xmlns:a16="http://schemas.microsoft.com/office/drawing/2014/main" id="{12D9DBE5-FAF6-4739-AB43-50B8BD5B9A51}"/>
                </a:ext>
              </a:extLst>
            </p:cNvPr>
            <p:cNvSpPr txBox="1"/>
            <p:nvPr/>
          </p:nvSpPr>
          <p:spPr>
            <a:xfrm>
              <a:off x="7900259" y="1048645"/>
              <a:ext cx="4147379" cy="110795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66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14.6 </a:t>
              </a:r>
              <a:r>
                <a:rPr lang="es-MX" sz="54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Bm</a:t>
              </a:r>
              <a:r>
                <a:rPr lang="es-MX" sz="5400" b="1" baseline="300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3</a:t>
              </a:r>
              <a:r>
                <a:rPr lang="es-MX" sz="54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/año</a:t>
              </a:r>
              <a:endParaRPr lang="es-MX" dirty="0">
                <a:solidFill>
                  <a:srgbClr val="C00000"/>
                </a:solidFill>
                <a:latin typeface="Agency FB" panose="020B0503020202020204" pitchFamily="34" charset="0"/>
                <a:ea typeface="Quattrocento Sans" panose="020B0502050000020003"/>
                <a:cs typeface="Quattrocento Sans" panose="020B0502050000020003"/>
                <a:sym typeface="Quattrocento Sans" panose="020B0502050000020003"/>
              </a:endParaRPr>
            </a:p>
          </p:txBody>
        </p:sp>
        <p:sp>
          <p:nvSpPr>
            <p:cNvPr id="15" name="Flecha: cheurón 14">
              <a:extLst>
                <a:ext uri="{FF2B5EF4-FFF2-40B4-BE49-F238E27FC236}">
                  <a16:creationId xmlns:a16="http://schemas.microsoft.com/office/drawing/2014/main" id="{5DDBE4D2-3AFE-4CDC-BF2C-2A620CE96EE4}"/>
                </a:ext>
              </a:extLst>
            </p:cNvPr>
            <p:cNvSpPr/>
            <p:nvPr/>
          </p:nvSpPr>
          <p:spPr>
            <a:xfrm>
              <a:off x="7555404" y="929393"/>
              <a:ext cx="364239" cy="1494877"/>
            </a:xfrm>
            <a:prstGeom prst="chevron">
              <a:avLst>
                <a:gd name="adj" fmla="val 69819"/>
              </a:avLst>
            </a:prstGeom>
            <a:solidFill>
              <a:srgbClr val="C00000"/>
            </a:solidFill>
            <a:ln w="31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  <p:sp>
          <p:nvSpPr>
            <p:cNvPr id="16" name="Flecha: cheurón 15">
              <a:extLst>
                <a:ext uri="{FF2B5EF4-FFF2-40B4-BE49-F238E27FC236}">
                  <a16:creationId xmlns:a16="http://schemas.microsoft.com/office/drawing/2014/main" id="{C1407192-6A8C-4F85-8196-B2D5B7BB7D89}"/>
                </a:ext>
              </a:extLst>
            </p:cNvPr>
            <p:cNvSpPr/>
            <p:nvPr/>
          </p:nvSpPr>
          <p:spPr>
            <a:xfrm>
              <a:off x="7710735" y="929393"/>
              <a:ext cx="364239" cy="1494877"/>
            </a:xfrm>
            <a:prstGeom prst="chevron">
              <a:avLst>
                <a:gd name="adj" fmla="val 69819"/>
              </a:avLst>
            </a:prstGeom>
            <a:solidFill>
              <a:srgbClr val="C00000"/>
            </a:solidFill>
            <a:ln w="31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1657D53-7A6E-86E1-5752-76C5CCA138D2}"/>
              </a:ext>
            </a:extLst>
          </p:cNvPr>
          <p:cNvSpPr txBox="1"/>
          <p:nvPr/>
        </p:nvSpPr>
        <p:spPr>
          <a:xfrm>
            <a:off x="3176336" y="523550"/>
            <a:ext cx="6148137" cy="236983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l"/>
            <a:r>
              <a:rPr lang="es-MX" sz="4000" b="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Problemas técnicos:</a:t>
            </a:r>
          </a:p>
          <a:p>
            <a:pPr marL="571500" indent="-571500" algn="l">
              <a:buFont typeface="Wingdings" pitchFamily="2" charset="2"/>
              <a:buChar char="ü"/>
            </a:pPr>
            <a:r>
              <a:rPr lang="es-MX" sz="3600" b="0" dirty="0">
                <a:solidFill>
                  <a:srgbClr val="115E21"/>
                </a:solidFill>
                <a:latin typeface="Agency FB" panose="020B0503020202020204" pitchFamily="34" charset="0"/>
              </a:rPr>
              <a:t>Atascos de las torres</a:t>
            </a:r>
          </a:p>
          <a:p>
            <a:pPr marL="571500" indent="-571500" algn="l">
              <a:buFont typeface="Wingdings" pitchFamily="2" charset="2"/>
              <a:buChar char="ü"/>
            </a:pPr>
            <a:r>
              <a:rPr lang="es-MX" sz="3600" b="0" dirty="0">
                <a:solidFill>
                  <a:srgbClr val="115E21"/>
                </a:solidFill>
                <a:latin typeface="Agency FB" panose="020B0503020202020204" pitchFamily="34" charset="0"/>
              </a:rPr>
              <a:t>Bloqueos en los ductos</a:t>
            </a:r>
          </a:p>
          <a:p>
            <a:pPr marL="571500" indent="-571500" algn="l">
              <a:buFont typeface="Wingdings" pitchFamily="2" charset="2"/>
              <a:buChar char="ü"/>
            </a:pPr>
            <a:r>
              <a:rPr lang="es-MX" sz="3600" b="0" dirty="0">
                <a:solidFill>
                  <a:srgbClr val="115E21"/>
                </a:solidFill>
                <a:latin typeface="Agency FB" panose="020B0503020202020204" pitchFamily="34" charset="0"/>
              </a:rPr>
              <a:t>Salideros o mangueras reventadas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C0334E2-374E-21F3-DCBE-7658870AE0BB}"/>
              </a:ext>
            </a:extLst>
          </p:cNvPr>
          <p:cNvSpPr txBox="1"/>
          <p:nvPr/>
        </p:nvSpPr>
        <p:spPr>
          <a:xfrm>
            <a:off x="3176336" y="3109958"/>
            <a:ext cx="8639430" cy="267761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l">
              <a:spcBef>
                <a:spcPts val="600"/>
              </a:spcBef>
            </a:pPr>
            <a:r>
              <a:rPr lang="es-MX" sz="4000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Problemas metodológicos:</a:t>
            </a:r>
          </a:p>
          <a:p>
            <a:pPr marL="571500" indent="-571500" algn="l">
              <a:spcBef>
                <a:spcPts val="600"/>
              </a:spcBef>
              <a:buFont typeface="Wingdings" pitchFamily="2" charset="2"/>
              <a:buChar char="ü"/>
            </a:pPr>
            <a:r>
              <a:rPr lang="es-MX" sz="3600" b="0" dirty="0">
                <a:solidFill>
                  <a:srgbClr val="FF0000"/>
                </a:solidFill>
                <a:latin typeface="Agency FB" panose="020B0503020202020204" pitchFamily="34" charset="0"/>
              </a:rPr>
              <a:t>No se aplican prácticas sustentables de riego</a:t>
            </a:r>
          </a:p>
          <a:p>
            <a:pPr marL="571500" indent="-571500" algn="l">
              <a:spcBef>
                <a:spcPts val="600"/>
              </a:spcBef>
              <a:buFont typeface="Wingdings" pitchFamily="2" charset="2"/>
              <a:buChar char="ü"/>
            </a:pPr>
            <a:r>
              <a:rPr lang="es-MX" sz="3600" b="0" dirty="0">
                <a:solidFill>
                  <a:srgbClr val="FF0000"/>
                </a:solidFill>
                <a:latin typeface="Agency FB" panose="020B0503020202020204" pitchFamily="34" charset="0"/>
              </a:rPr>
              <a:t>Se ignoran las necesidades hídricas de los cultivos</a:t>
            </a:r>
          </a:p>
          <a:p>
            <a:pPr marL="571500" indent="-571500" algn="l">
              <a:spcBef>
                <a:spcPts val="600"/>
              </a:spcBef>
              <a:buFont typeface="Wingdings" pitchFamily="2" charset="2"/>
              <a:buChar char="ü"/>
            </a:pPr>
            <a:r>
              <a:rPr lang="es-MX" sz="3600" b="0" dirty="0">
                <a:solidFill>
                  <a:srgbClr val="FF0000"/>
                </a:solidFill>
                <a:latin typeface="Agency FB" panose="020B0503020202020204" pitchFamily="34" charset="0"/>
              </a:rPr>
              <a:t>No cuentan con automatización del riego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92A89D5-2B62-38F3-D88B-F07F7E787B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8187884" y="144725"/>
            <a:ext cx="3735777" cy="218940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237E60D-5DF3-4361-8B4A-6A22B518F3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89" t="-234" r="45528" b="234"/>
          <a:stretch/>
        </p:blipFill>
        <p:spPr>
          <a:xfrm>
            <a:off x="-3425" y="-144305"/>
            <a:ext cx="2922234" cy="6694494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79DB88D-2829-4014-BDB3-62AB79E944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3825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9B9B85A-A387-43BB-9941-7F207509A9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015"/>
          <a:stretch/>
        </p:blipFill>
        <p:spPr>
          <a:xfrm>
            <a:off x="2490536" y="-161377"/>
            <a:ext cx="9701464" cy="671156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237E60D-5DF3-4361-8B4A-6A22B518F3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896" r="34896"/>
          <a:stretch/>
        </p:blipFill>
        <p:spPr>
          <a:xfrm>
            <a:off x="-3425" y="-144305"/>
            <a:ext cx="2922234" cy="6694494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AF8DF4D-5EFF-4D42-8403-451FA63C7E03}"/>
              </a:ext>
            </a:extLst>
          </p:cNvPr>
          <p:cNvSpPr txBox="1"/>
          <p:nvPr/>
        </p:nvSpPr>
        <p:spPr>
          <a:xfrm>
            <a:off x="7387389" y="394733"/>
            <a:ext cx="4324109" cy="175428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r"/>
            <a:r>
              <a:rPr lang="es-MX" sz="4400" u="sng" dirty="0">
                <a:solidFill>
                  <a:schemeClr val="bg1"/>
                </a:solidFill>
                <a:latin typeface="Agency FB" panose="020B0503020202020204" pitchFamily="34" charset="0"/>
              </a:rPr>
              <a:t>          Dragon – Line</a:t>
            </a:r>
          </a:p>
          <a:p>
            <a:pPr marL="571500" indent="-571500" algn="r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s-MX" sz="3200" b="0" dirty="0">
                <a:solidFill>
                  <a:schemeClr val="bg1"/>
                </a:solidFill>
                <a:latin typeface="Agency FB" panose="020B0503020202020204" pitchFamily="34" charset="0"/>
                <a:cs typeface="Arial"/>
              </a:rPr>
              <a:t>Reducción de atascos</a:t>
            </a:r>
          </a:p>
          <a:p>
            <a:pPr marL="457200" indent="-457200" algn="r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s-MX" sz="3200" b="0" dirty="0">
                <a:solidFill>
                  <a:schemeClr val="bg1"/>
                </a:solidFill>
                <a:latin typeface="Agency FB" panose="020B0503020202020204" pitchFamily="34" charset="0"/>
                <a:cs typeface="Arial"/>
              </a:rPr>
              <a:t>Ahorro de un 20% de agua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6D62CC-6BAB-421D-AFCB-BD5C626BD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8487" y="4339080"/>
            <a:ext cx="3219289" cy="2124187"/>
          </a:xfrm>
          <a:prstGeom prst="rect">
            <a:avLst/>
          </a:prstGeom>
          <a:ln>
            <a:solidFill>
              <a:schemeClr val="tx1"/>
            </a:solidFill>
          </a:ln>
          <a:effectLst>
            <a:glow rad="101600">
              <a:schemeClr val="bg1">
                <a:alpha val="6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060BFC0-DE0A-4C93-9FB1-12581311AF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0" y="0"/>
            <a:ext cx="1053918" cy="135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91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8D5088C-E7CD-4086-9836-81F937B1DB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28"/>
          <a:stretch/>
        </p:blipFill>
        <p:spPr>
          <a:xfrm>
            <a:off x="1911141" y="2266496"/>
            <a:ext cx="10408481" cy="44039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237E60D-5DF3-4361-8B4A-6A22B518F3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89" t="-234" r="45528" b="234"/>
          <a:stretch/>
        </p:blipFill>
        <p:spPr>
          <a:xfrm>
            <a:off x="-3425" y="-144305"/>
            <a:ext cx="2922234" cy="6694494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AF8DF4D-5EFF-4D42-8403-451FA63C7E03}"/>
              </a:ext>
            </a:extLst>
          </p:cNvPr>
          <p:cNvSpPr txBox="1"/>
          <p:nvPr/>
        </p:nvSpPr>
        <p:spPr>
          <a:xfrm>
            <a:off x="4379495" y="394733"/>
            <a:ext cx="7332004" cy="175428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r"/>
            <a:r>
              <a:rPr lang="es-MX" sz="4400" u="sng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                       Medición de eficiencia</a:t>
            </a:r>
          </a:p>
          <a:p>
            <a:pPr marL="571500" indent="-571500" algn="r"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Caudal y presión en la base del pivote</a:t>
            </a:r>
          </a:p>
          <a:p>
            <a:pPr marL="457200" indent="-457200" algn="r"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Posición, altura y presión en la última torre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060BFC0-DE0A-4C93-9FB1-12581311A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0" y="0"/>
            <a:ext cx="2037818" cy="2616533"/>
          </a:xfrm>
          <a:prstGeom prst="rect">
            <a:avLst/>
          </a:prstGeom>
        </p:spPr>
      </p:pic>
      <p:sp>
        <p:nvSpPr>
          <p:cNvPr id="11" name="Freeform 29">
            <a:extLst>
              <a:ext uri="{FF2B5EF4-FFF2-40B4-BE49-F238E27FC236}">
                <a16:creationId xmlns:a16="http://schemas.microsoft.com/office/drawing/2014/main" id="{599AAD96-6A48-4DDE-BF51-712BE685978D}"/>
              </a:ext>
            </a:extLst>
          </p:cNvPr>
          <p:cNvSpPr/>
          <p:nvPr/>
        </p:nvSpPr>
        <p:spPr>
          <a:xfrm>
            <a:off x="10437565" y="5986064"/>
            <a:ext cx="1771890" cy="654017"/>
          </a:xfrm>
          <a:custGeom>
            <a:avLst/>
            <a:gdLst/>
            <a:ahLst/>
            <a:cxnLst/>
            <a:rect l="l" t="t" r="r" b="b"/>
            <a:pathLst>
              <a:path w="4381984" h="1621468">
                <a:moveTo>
                  <a:pt x="0" y="0"/>
                </a:moveTo>
                <a:lnTo>
                  <a:pt x="4381984" y="0"/>
                </a:lnTo>
                <a:lnTo>
                  <a:pt x="4381984" y="1621468"/>
                </a:lnTo>
                <a:lnTo>
                  <a:pt x="0" y="16214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103BBB74-4C24-483E-9550-128DA91317DB}"/>
              </a:ext>
            </a:extLst>
          </p:cNvPr>
          <p:cNvSpPr/>
          <p:nvPr/>
        </p:nvSpPr>
        <p:spPr>
          <a:xfrm>
            <a:off x="5122719" y="3801979"/>
            <a:ext cx="1625944" cy="2021305"/>
          </a:xfrm>
          <a:custGeom>
            <a:avLst/>
            <a:gdLst>
              <a:gd name="connsiteX0" fmla="*/ 0 w 2203460"/>
              <a:gd name="connsiteY0" fmla="*/ 0 h 2021305"/>
              <a:gd name="connsiteX1" fmla="*/ 2203460 w 2203460"/>
              <a:gd name="connsiteY1" fmla="*/ 0 h 2021305"/>
              <a:gd name="connsiteX2" fmla="*/ 2203460 w 2203460"/>
              <a:gd name="connsiteY2" fmla="*/ 2021305 h 2021305"/>
              <a:gd name="connsiteX3" fmla="*/ 0 w 2203460"/>
              <a:gd name="connsiteY3" fmla="*/ 2021305 h 2021305"/>
              <a:gd name="connsiteX4" fmla="*/ 0 w 2203460"/>
              <a:gd name="connsiteY4" fmla="*/ 0 h 2021305"/>
              <a:gd name="connsiteX0" fmla="*/ 0 w 2203460"/>
              <a:gd name="connsiteY0" fmla="*/ 0 h 2021305"/>
              <a:gd name="connsiteX1" fmla="*/ 2203460 w 2203460"/>
              <a:gd name="connsiteY1" fmla="*/ 0 h 2021305"/>
              <a:gd name="connsiteX2" fmla="*/ 2203460 w 2203460"/>
              <a:gd name="connsiteY2" fmla="*/ 2021305 h 2021305"/>
              <a:gd name="connsiteX3" fmla="*/ 0 w 2203460"/>
              <a:gd name="connsiteY3" fmla="*/ 794084 h 2021305"/>
              <a:gd name="connsiteX4" fmla="*/ 0 w 2203460"/>
              <a:gd name="connsiteY4" fmla="*/ 0 h 2021305"/>
              <a:gd name="connsiteX0" fmla="*/ 0 w 2215492"/>
              <a:gd name="connsiteY0" fmla="*/ 541421 h 2021305"/>
              <a:gd name="connsiteX1" fmla="*/ 2215492 w 2215492"/>
              <a:gd name="connsiteY1" fmla="*/ 0 h 2021305"/>
              <a:gd name="connsiteX2" fmla="*/ 2215492 w 2215492"/>
              <a:gd name="connsiteY2" fmla="*/ 2021305 h 2021305"/>
              <a:gd name="connsiteX3" fmla="*/ 12032 w 2215492"/>
              <a:gd name="connsiteY3" fmla="*/ 794084 h 2021305"/>
              <a:gd name="connsiteX4" fmla="*/ 0 w 2215492"/>
              <a:gd name="connsiteY4" fmla="*/ 541421 h 2021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5492" h="2021305">
                <a:moveTo>
                  <a:pt x="0" y="541421"/>
                </a:moveTo>
                <a:lnTo>
                  <a:pt x="2215492" y="0"/>
                </a:lnTo>
                <a:lnTo>
                  <a:pt x="2215492" y="2021305"/>
                </a:lnTo>
                <a:lnTo>
                  <a:pt x="12032" y="794084"/>
                </a:lnTo>
                <a:lnTo>
                  <a:pt x="0" y="541421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0000"/>
                  <a:lumOff val="40000"/>
                  <a:alpha val="17000"/>
                </a:schemeClr>
              </a:gs>
              <a:gs pos="49000">
                <a:schemeClr val="accent6">
                  <a:lumMod val="20000"/>
                  <a:lumOff val="80000"/>
                  <a:alpha val="65000"/>
                </a:schemeClr>
              </a:gs>
              <a:gs pos="100000">
                <a:schemeClr val="accent1">
                  <a:tint val="23500"/>
                  <a:satMod val="160000"/>
                  <a:alpha val="76000"/>
                </a:schemeClr>
              </a:gs>
            </a:gsLst>
            <a:lin ang="0" scaled="1"/>
            <a:tileRect/>
          </a:gra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3C89E50-E804-4304-8FF4-48F25CA1AF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2400" y="3753704"/>
            <a:ext cx="1711574" cy="211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14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Imagen 79">
            <a:extLst>
              <a:ext uri="{FF2B5EF4-FFF2-40B4-BE49-F238E27FC236}">
                <a16:creationId xmlns:a16="http://schemas.microsoft.com/office/drawing/2014/main" id="{0A9216AF-96C2-4E07-A8AE-106FA5271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38B80B3E-E093-402D-8A11-41BC863694E5}"/>
              </a:ext>
            </a:extLst>
          </p:cNvPr>
          <p:cNvGrpSpPr/>
          <p:nvPr/>
        </p:nvGrpSpPr>
        <p:grpSpPr>
          <a:xfrm>
            <a:off x="7744306" y="2316167"/>
            <a:ext cx="4242591" cy="3554819"/>
            <a:chOff x="7714459" y="1406010"/>
            <a:chExt cx="4242591" cy="3554819"/>
          </a:xfrm>
        </p:grpSpPr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54D940CA-3ADA-4747-9004-1F9597056CB2}"/>
                </a:ext>
              </a:extLst>
            </p:cNvPr>
            <p:cNvGrpSpPr/>
            <p:nvPr/>
          </p:nvGrpSpPr>
          <p:grpSpPr>
            <a:xfrm>
              <a:off x="7714459" y="1604963"/>
              <a:ext cx="1066782" cy="3138487"/>
              <a:chOff x="7714459" y="1604963"/>
              <a:chExt cx="1066782" cy="3138487"/>
            </a:xfrm>
          </p:grpSpPr>
          <p:cxnSp>
            <p:nvCxnSpPr>
              <p:cNvPr id="17" name="Conector recto 16">
                <a:extLst>
                  <a:ext uri="{FF2B5EF4-FFF2-40B4-BE49-F238E27FC236}">
                    <a16:creationId xmlns:a16="http://schemas.microsoft.com/office/drawing/2014/main" id="{17EBD242-DC78-45AF-896B-15A79A8AA2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43863" y="3269090"/>
                <a:ext cx="737378" cy="147436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Conector recto 17">
                <a:extLst>
                  <a:ext uri="{FF2B5EF4-FFF2-40B4-BE49-F238E27FC236}">
                    <a16:creationId xmlns:a16="http://schemas.microsoft.com/office/drawing/2014/main" id="{8E3A5A29-2E4F-4A17-B20D-62B065B7B3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48625" y="3075256"/>
                <a:ext cx="732616" cy="660277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Conector recto 18">
                <a:extLst>
                  <a:ext uri="{FF2B5EF4-FFF2-40B4-BE49-F238E27FC236}">
                    <a16:creationId xmlns:a16="http://schemas.microsoft.com/office/drawing/2014/main" id="{1AD7085E-485C-4A81-B6F0-6D961D0BC8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48625" y="2872928"/>
                <a:ext cx="732616" cy="484635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Conector recto 19">
                <a:extLst>
                  <a:ext uri="{FF2B5EF4-FFF2-40B4-BE49-F238E27FC236}">
                    <a16:creationId xmlns:a16="http://schemas.microsoft.com/office/drawing/2014/main" id="{1A98D97C-D3A2-4025-82FD-7F3D4FC01B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48627" y="1604963"/>
                <a:ext cx="732614" cy="665741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Conector recto 20">
                <a:extLst>
                  <a:ext uri="{FF2B5EF4-FFF2-40B4-BE49-F238E27FC236}">
                    <a16:creationId xmlns:a16="http://schemas.microsoft.com/office/drawing/2014/main" id="{F1C1A9BC-718A-464F-88C6-364EBFF992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48625" y="1983581"/>
                <a:ext cx="732616" cy="49146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Conector recto 21">
                <a:extLst>
                  <a:ext uri="{FF2B5EF4-FFF2-40B4-BE49-F238E27FC236}">
                    <a16:creationId xmlns:a16="http://schemas.microsoft.com/office/drawing/2014/main" id="{4B4F5F08-A456-4A46-8075-3A836F94A4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2265942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Conector recto 22">
                <a:extLst>
                  <a:ext uri="{FF2B5EF4-FFF2-40B4-BE49-F238E27FC236}">
                    <a16:creationId xmlns:a16="http://schemas.microsoft.com/office/drawing/2014/main" id="{863A6EE6-11EA-4DFE-A6AA-C47AD266F4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2468270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Conector recto 23">
                <a:extLst>
                  <a:ext uri="{FF2B5EF4-FFF2-40B4-BE49-F238E27FC236}">
                    <a16:creationId xmlns:a16="http://schemas.microsoft.com/office/drawing/2014/main" id="{924B6712-C639-43BC-A4A5-6845B1244C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59" y="2670598"/>
                <a:ext cx="1044000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Conector recto 24">
                <a:extLst>
                  <a:ext uri="{FF2B5EF4-FFF2-40B4-BE49-F238E27FC236}">
                    <a16:creationId xmlns:a16="http://schemas.microsoft.com/office/drawing/2014/main" id="{5818AD3B-A1DB-4758-A4A5-FB3E0E3E9E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2872926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Conector recto 25">
                <a:extLst>
                  <a:ext uri="{FF2B5EF4-FFF2-40B4-BE49-F238E27FC236}">
                    <a16:creationId xmlns:a16="http://schemas.microsoft.com/office/drawing/2014/main" id="{8085D196-2AFF-4687-9925-9CCE0DEF8B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3075254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26">
                <a:extLst>
                  <a:ext uri="{FF2B5EF4-FFF2-40B4-BE49-F238E27FC236}">
                    <a16:creationId xmlns:a16="http://schemas.microsoft.com/office/drawing/2014/main" id="{8FE30D59-BC4A-472A-91C4-CB5F46DFD1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3277580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5B3BD4BC-A459-40DE-A19E-6713D67C50A6}"/>
                </a:ext>
              </a:extLst>
            </p:cNvPr>
            <p:cNvSpPr txBox="1"/>
            <p:nvPr/>
          </p:nvSpPr>
          <p:spPr>
            <a:xfrm>
              <a:off x="8643584" y="1406010"/>
              <a:ext cx="3313466" cy="355481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Optimiza el uso del agua.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Monitorea y controla la seguridad de su sistema.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Evita roturas, torceduras o fallas en los motores.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Recibe alertas y notificaciones.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Compatibilidad con la mayoría de las marcas del mercado y soporte técnico 365.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Reduce tus costos operativos.</a:t>
              </a:r>
            </a:p>
          </p:txBody>
        </p:sp>
      </p:grpSp>
      <p:pic>
        <p:nvPicPr>
          <p:cNvPr id="45" name="Imagen 44">
            <a:extLst>
              <a:ext uri="{FF2B5EF4-FFF2-40B4-BE49-F238E27FC236}">
                <a16:creationId xmlns:a16="http://schemas.microsoft.com/office/drawing/2014/main" id="{A6B708ED-9BE0-48BC-B7D5-3AE1F68D3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10066">
            <a:off x="6618572" y="4394766"/>
            <a:ext cx="1054562" cy="20365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AA50BEF3-06C7-4792-8112-0D78CF380DCB}"/>
              </a:ext>
            </a:extLst>
          </p:cNvPr>
          <p:cNvGrpSpPr/>
          <p:nvPr/>
        </p:nvGrpSpPr>
        <p:grpSpPr>
          <a:xfrm rot="1071817" flipV="1">
            <a:off x="4721205" y="4997114"/>
            <a:ext cx="1875314" cy="739183"/>
            <a:chOff x="5027521" y="4301840"/>
            <a:chExt cx="2134481" cy="739183"/>
          </a:xfrm>
        </p:grpSpPr>
        <p:sp>
          <p:nvSpPr>
            <p:cNvPr id="51" name="CuadroTexto 50">
              <a:extLst>
                <a:ext uri="{FF2B5EF4-FFF2-40B4-BE49-F238E27FC236}">
                  <a16:creationId xmlns:a16="http://schemas.microsoft.com/office/drawing/2014/main" id="{901CA2A7-9193-40F8-B554-B271465C740F}"/>
                </a:ext>
              </a:extLst>
            </p:cNvPr>
            <p:cNvSpPr txBox="1"/>
            <p:nvPr/>
          </p:nvSpPr>
          <p:spPr>
            <a:xfrm>
              <a:off x="5027521" y="4733246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  <p:sp>
          <p:nvSpPr>
            <p:cNvPr id="52" name="CuadroTexto 51">
              <a:extLst>
                <a:ext uri="{FF2B5EF4-FFF2-40B4-BE49-F238E27FC236}">
                  <a16:creationId xmlns:a16="http://schemas.microsoft.com/office/drawing/2014/main" id="{94F01560-671A-4B10-9BB9-7DDEEE6FFDDB}"/>
                </a:ext>
              </a:extLst>
            </p:cNvPr>
            <p:cNvSpPr txBox="1"/>
            <p:nvPr/>
          </p:nvSpPr>
          <p:spPr>
            <a:xfrm>
              <a:off x="5212766" y="4608908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05BE9DD1-A470-4CC3-91AE-73FC914BEBCC}"/>
                </a:ext>
              </a:extLst>
            </p:cNvPr>
            <p:cNvSpPr txBox="1"/>
            <p:nvPr/>
          </p:nvSpPr>
          <p:spPr>
            <a:xfrm>
              <a:off x="5398011" y="4502677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AC3024A9-BD38-4CB0-A3B4-5932D234464E}"/>
                </a:ext>
              </a:extLst>
            </p:cNvPr>
            <p:cNvSpPr txBox="1"/>
            <p:nvPr/>
          </p:nvSpPr>
          <p:spPr>
            <a:xfrm>
              <a:off x="5583256" y="4412621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  <p:sp>
          <p:nvSpPr>
            <p:cNvPr id="55" name="CuadroTexto 54">
              <a:extLst>
                <a:ext uri="{FF2B5EF4-FFF2-40B4-BE49-F238E27FC236}">
                  <a16:creationId xmlns:a16="http://schemas.microsoft.com/office/drawing/2014/main" id="{CCB641A1-60CE-4A6E-A752-66D93B16C104}"/>
                </a:ext>
              </a:extLst>
            </p:cNvPr>
            <p:cNvSpPr txBox="1"/>
            <p:nvPr/>
          </p:nvSpPr>
          <p:spPr>
            <a:xfrm>
              <a:off x="5768501" y="4356097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A66129E4-3DC1-4C5D-9040-8861E1EBA37E}"/>
                </a:ext>
              </a:extLst>
            </p:cNvPr>
            <p:cNvSpPr txBox="1"/>
            <p:nvPr/>
          </p:nvSpPr>
          <p:spPr>
            <a:xfrm>
              <a:off x="5953746" y="4317419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  <p:sp>
          <p:nvSpPr>
            <p:cNvPr id="59" name="CuadroTexto 58">
              <a:extLst>
                <a:ext uri="{FF2B5EF4-FFF2-40B4-BE49-F238E27FC236}">
                  <a16:creationId xmlns:a16="http://schemas.microsoft.com/office/drawing/2014/main" id="{B4D4B638-C365-48A2-B201-30FB3E12E706}"/>
                </a:ext>
              </a:extLst>
            </p:cNvPr>
            <p:cNvSpPr txBox="1"/>
            <p:nvPr/>
          </p:nvSpPr>
          <p:spPr>
            <a:xfrm>
              <a:off x="6138991" y="4301840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  <p:sp>
          <p:nvSpPr>
            <p:cNvPr id="60" name="CuadroTexto 59">
              <a:extLst>
                <a:ext uri="{FF2B5EF4-FFF2-40B4-BE49-F238E27FC236}">
                  <a16:creationId xmlns:a16="http://schemas.microsoft.com/office/drawing/2014/main" id="{41B561A6-FEDA-4EBB-AB46-8BA7150BD0D6}"/>
                </a:ext>
              </a:extLst>
            </p:cNvPr>
            <p:cNvSpPr txBox="1"/>
            <p:nvPr/>
          </p:nvSpPr>
          <p:spPr>
            <a:xfrm>
              <a:off x="6324236" y="4308190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  <p:sp>
          <p:nvSpPr>
            <p:cNvPr id="61" name="CuadroTexto 60">
              <a:extLst>
                <a:ext uri="{FF2B5EF4-FFF2-40B4-BE49-F238E27FC236}">
                  <a16:creationId xmlns:a16="http://schemas.microsoft.com/office/drawing/2014/main" id="{1916161B-C648-485B-83D6-19BA8CCB503E}"/>
                </a:ext>
              </a:extLst>
            </p:cNvPr>
            <p:cNvSpPr txBox="1"/>
            <p:nvPr/>
          </p:nvSpPr>
          <p:spPr>
            <a:xfrm>
              <a:off x="6509481" y="4330118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  <p:sp>
          <p:nvSpPr>
            <p:cNvPr id="62" name="CuadroTexto 61">
              <a:extLst>
                <a:ext uri="{FF2B5EF4-FFF2-40B4-BE49-F238E27FC236}">
                  <a16:creationId xmlns:a16="http://schemas.microsoft.com/office/drawing/2014/main" id="{535F4A29-26F4-4941-ADA1-2D83D28C6B3A}"/>
                </a:ext>
              </a:extLst>
            </p:cNvPr>
            <p:cNvSpPr txBox="1"/>
            <p:nvPr/>
          </p:nvSpPr>
          <p:spPr>
            <a:xfrm>
              <a:off x="6694726" y="4375171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  <p:sp>
          <p:nvSpPr>
            <p:cNvPr id="63" name="CuadroTexto 62">
              <a:extLst>
                <a:ext uri="{FF2B5EF4-FFF2-40B4-BE49-F238E27FC236}">
                  <a16:creationId xmlns:a16="http://schemas.microsoft.com/office/drawing/2014/main" id="{269D6ED1-623C-4441-8131-170682D17CBB}"/>
                </a:ext>
              </a:extLst>
            </p:cNvPr>
            <p:cNvSpPr txBox="1"/>
            <p:nvPr/>
          </p:nvSpPr>
          <p:spPr>
            <a:xfrm>
              <a:off x="6879974" y="4435556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</p:grpSp>
      <p:pic>
        <p:nvPicPr>
          <p:cNvPr id="76" name="Imagen 75">
            <a:extLst>
              <a:ext uri="{FF2B5EF4-FFF2-40B4-BE49-F238E27FC236}">
                <a16:creationId xmlns:a16="http://schemas.microsoft.com/office/drawing/2014/main" id="{65C2F336-FF5E-4194-B856-918D73C39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7934" y="2505413"/>
            <a:ext cx="3499347" cy="23311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4C976349-0A72-4BCA-8656-531A38CA948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789" t="-234" r="45528" b="234"/>
          <a:stretch/>
        </p:blipFill>
        <p:spPr>
          <a:xfrm>
            <a:off x="-3425" y="-144305"/>
            <a:ext cx="2922234" cy="6694494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CuadroTexto 34">
            <a:extLst>
              <a:ext uri="{FF2B5EF4-FFF2-40B4-BE49-F238E27FC236}">
                <a16:creationId xmlns:a16="http://schemas.microsoft.com/office/drawing/2014/main" id="{F1447677-E881-4290-970F-E528348A5D25}"/>
              </a:ext>
            </a:extLst>
          </p:cNvPr>
          <p:cNvSpPr txBox="1"/>
          <p:nvPr/>
        </p:nvSpPr>
        <p:spPr>
          <a:xfrm>
            <a:off x="4379495" y="394733"/>
            <a:ext cx="7332004" cy="175428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r"/>
            <a:r>
              <a:rPr lang="es-MX" sz="4400" u="sng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                       Automatización</a:t>
            </a:r>
          </a:p>
          <a:p>
            <a:pPr marL="571500" indent="-571500" algn="r"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Monitoreo  y control en tiempo real</a:t>
            </a:r>
          </a:p>
          <a:p>
            <a:pPr marL="457200" indent="-457200" algn="r"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Ahorro de un 35% de agua</a:t>
            </a:r>
          </a:p>
        </p:txBody>
      </p:sp>
    </p:spTree>
    <p:extLst>
      <p:ext uri="{BB962C8B-B14F-4D97-AF65-F5344CB8AC3E}">
        <p14:creationId xmlns:p14="http://schemas.microsoft.com/office/powerpoint/2010/main" val="276594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n 42">
            <a:extLst>
              <a:ext uri="{FF2B5EF4-FFF2-40B4-BE49-F238E27FC236}">
                <a16:creationId xmlns:a16="http://schemas.microsoft.com/office/drawing/2014/main" id="{185FB25B-E18F-4CE0-A400-905560BF2C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89" t="-234" r="45528" b="234"/>
          <a:stretch/>
        </p:blipFill>
        <p:spPr>
          <a:xfrm>
            <a:off x="-3425" y="-144305"/>
            <a:ext cx="2922234" cy="6694494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1" name="Grupo 70">
            <a:extLst>
              <a:ext uri="{FF2B5EF4-FFF2-40B4-BE49-F238E27FC236}">
                <a16:creationId xmlns:a16="http://schemas.microsoft.com/office/drawing/2014/main" id="{B7033DBB-2637-4AC2-AAF8-4C7086237BF4}"/>
              </a:ext>
            </a:extLst>
          </p:cNvPr>
          <p:cNvGrpSpPr/>
          <p:nvPr/>
        </p:nvGrpSpPr>
        <p:grpSpPr>
          <a:xfrm>
            <a:off x="5173904" y="5044597"/>
            <a:ext cx="4790126" cy="1389928"/>
            <a:chOff x="351785" y="1058842"/>
            <a:chExt cx="11488429" cy="3333543"/>
          </a:xfrm>
        </p:grpSpPr>
        <p:pic>
          <p:nvPicPr>
            <p:cNvPr id="72" name="Imagen 71">
              <a:extLst>
                <a:ext uri="{FF2B5EF4-FFF2-40B4-BE49-F238E27FC236}">
                  <a16:creationId xmlns:a16="http://schemas.microsoft.com/office/drawing/2014/main" id="{0FDB8297-4CEE-4418-81EE-37E57355EE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0972"/>
            <a:stretch/>
          </p:blipFill>
          <p:spPr>
            <a:xfrm>
              <a:off x="351785" y="1058842"/>
              <a:ext cx="11488429" cy="3333543"/>
            </a:xfrm>
            <a:prstGeom prst="rect">
              <a:avLst/>
            </a:prstGeom>
          </p:spPr>
        </p:pic>
        <p:pic>
          <p:nvPicPr>
            <p:cNvPr id="73" name="Imagen 72">
              <a:extLst>
                <a:ext uri="{FF2B5EF4-FFF2-40B4-BE49-F238E27FC236}">
                  <a16:creationId xmlns:a16="http://schemas.microsoft.com/office/drawing/2014/main" id="{523AD6B8-0005-4165-8E75-FF6CAEC10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630127">
              <a:off x="7146003" y="1442763"/>
              <a:ext cx="1172537" cy="2358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4" name="Imagen 73">
              <a:extLst>
                <a:ext uri="{FF2B5EF4-FFF2-40B4-BE49-F238E27FC236}">
                  <a16:creationId xmlns:a16="http://schemas.microsoft.com/office/drawing/2014/main" id="{BE2FAC20-D0ED-4887-B806-F9442D4D5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51537">
              <a:off x="6254574" y="1290915"/>
              <a:ext cx="1272308" cy="2358965"/>
            </a:xfrm>
            <a:prstGeom prst="rect">
              <a:avLst/>
            </a:prstGeom>
          </p:spPr>
        </p:pic>
        <p:pic>
          <p:nvPicPr>
            <p:cNvPr id="75" name="Imagen 74">
              <a:extLst>
                <a:ext uri="{FF2B5EF4-FFF2-40B4-BE49-F238E27FC236}">
                  <a16:creationId xmlns:a16="http://schemas.microsoft.com/office/drawing/2014/main" id="{807E2A6D-45B4-4744-B954-98E1926AB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334614">
              <a:off x="5180941" y="1269034"/>
              <a:ext cx="1283092" cy="2358000"/>
            </a:xfrm>
            <a:prstGeom prst="rect">
              <a:avLst/>
            </a:prstGeom>
          </p:spPr>
        </p:pic>
        <p:pic>
          <p:nvPicPr>
            <p:cNvPr id="76" name="Imagen 75">
              <a:extLst>
                <a:ext uri="{FF2B5EF4-FFF2-40B4-BE49-F238E27FC236}">
                  <a16:creationId xmlns:a16="http://schemas.microsoft.com/office/drawing/2014/main" id="{79BF25E8-98AB-4866-902B-B63781C41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0912277">
              <a:off x="4045000" y="1380338"/>
              <a:ext cx="1357292" cy="2358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0F19EC7A-C157-4548-A5F0-E2255F34DEC6}"/>
              </a:ext>
            </a:extLst>
          </p:cNvPr>
          <p:cNvGrpSpPr/>
          <p:nvPr/>
        </p:nvGrpSpPr>
        <p:grpSpPr>
          <a:xfrm>
            <a:off x="3374664" y="1644752"/>
            <a:ext cx="4206052" cy="2755398"/>
            <a:chOff x="3613646" y="1513831"/>
            <a:chExt cx="4206052" cy="2755398"/>
          </a:xfrm>
        </p:grpSpPr>
        <p:grpSp>
          <p:nvGrpSpPr>
            <p:cNvPr id="54" name="Grupo 53">
              <a:extLst>
                <a:ext uri="{FF2B5EF4-FFF2-40B4-BE49-F238E27FC236}">
                  <a16:creationId xmlns:a16="http://schemas.microsoft.com/office/drawing/2014/main" id="{F1CCF891-B59E-4842-8667-B619131254AF}"/>
                </a:ext>
              </a:extLst>
            </p:cNvPr>
            <p:cNvGrpSpPr/>
            <p:nvPr/>
          </p:nvGrpSpPr>
          <p:grpSpPr>
            <a:xfrm>
              <a:off x="3613646" y="1513831"/>
              <a:ext cx="3308457" cy="2515312"/>
              <a:chOff x="4563291" y="1323703"/>
              <a:chExt cx="5234759" cy="3979817"/>
            </a:xfrm>
          </p:grpSpPr>
          <p:pic>
            <p:nvPicPr>
              <p:cNvPr id="69" name="Imagen 68">
                <a:extLst>
                  <a:ext uri="{FF2B5EF4-FFF2-40B4-BE49-F238E27FC236}">
                    <a16:creationId xmlns:a16="http://schemas.microsoft.com/office/drawing/2014/main" id="{9BF8EB0F-936C-4E2A-9E5D-C9FA0F1029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7070" t="14587" r="7070" b="20137"/>
              <a:stretch/>
            </p:blipFill>
            <p:spPr>
              <a:xfrm>
                <a:off x="4563291" y="1323703"/>
                <a:ext cx="5234759" cy="3979817"/>
              </a:xfrm>
              <a:prstGeom prst="rect">
                <a:avLst/>
              </a:prstGeom>
            </p:spPr>
          </p:pic>
          <p:pic>
            <p:nvPicPr>
              <p:cNvPr id="70" name="Imagen 69">
                <a:extLst>
                  <a:ext uri="{FF2B5EF4-FFF2-40B4-BE49-F238E27FC236}">
                    <a16:creationId xmlns:a16="http://schemas.microsoft.com/office/drawing/2014/main" id="{9DD5FAAD-652B-4378-AB2B-58236CE73E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28458" y="1400361"/>
                <a:ext cx="5169592" cy="2832005"/>
              </a:xfrm>
              <a:prstGeom prst="rect">
                <a:avLst/>
              </a:prstGeom>
            </p:spPr>
          </p:pic>
        </p:grpSp>
        <p:grpSp>
          <p:nvGrpSpPr>
            <p:cNvPr id="57" name="Grupo 56">
              <a:extLst>
                <a:ext uri="{FF2B5EF4-FFF2-40B4-BE49-F238E27FC236}">
                  <a16:creationId xmlns:a16="http://schemas.microsoft.com/office/drawing/2014/main" id="{5E1565FC-8F0B-4758-85AF-A11F17D0D4E7}"/>
                </a:ext>
              </a:extLst>
            </p:cNvPr>
            <p:cNvGrpSpPr/>
            <p:nvPr/>
          </p:nvGrpSpPr>
          <p:grpSpPr>
            <a:xfrm>
              <a:off x="5102682" y="2901691"/>
              <a:ext cx="2045309" cy="1367538"/>
              <a:chOff x="5110551" y="1942758"/>
              <a:chExt cx="2309647" cy="1544280"/>
            </a:xfrm>
          </p:grpSpPr>
          <p:pic>
            <p:nvPicPr>
              <p:cNvPr id="67" name="Imagen 66">
                <a:extLst>
                  <a:ext uri="{FF2B5EF4-FFF2-40B4-BE49-F238E27FC236}">
                    <a16:creationId xmlns:a16="http://schemas.microsoft.com/office/drawing/2014/main" id="{4A8AA00D-04FA-449C-AB0B-F540D567C0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6399" t="21206" r="6907" b="20889"/>
              <a:stretch/>
            </p:blipFill>
            <p:spPr>
              <a:xfrm>
                <a:off x="5110551" y="1942758"/>
                <a:ext cx="2309647" cy="1544280"/>
              </a:xfrm>
              <a:prstGeom prst="rect">
                <a:avLst/>
              </a:prstGeom>
            </p:spPr>
          </p:pic>
          <p:pic>
            <p:nvPicPr>
              <p:cNvPr id="68" name="Imagen 67">
                <a:extLst>
                  <a:ext uri="{FF2B5EF4-FFF2-40B4-BE49-F238E27FC236}">
                    <a16:creationId xmlns:a16="http://schemas.microsoft.com/office/drawing/2014/main" id="{0AA03AD9-0FAE-4AC4-8384-985D39BAF7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7306" r="1953" b="2527"/>
              <a:stretch/>
            </p:blipFill>
            <p:spPr>
              <a:xfrm>
                <a:off x="5182594" y="2041525"/>
                <a:ext cx="2154832" cy="1355725"/>
              </a:xfrm>
              <a:prstGeom prst="rect">
                <a:avLst/>
              </a:prstGeom>
            </p:spPr>
          </p:pic>
        </p:grpSp>
        <p:pic>
          <p:nvPicPr>
            <p:cNvPr id="78" name="Imagen 77">
              <a:extLst>
                <a:ext uri="{FF2B5EF4-FFF2-40B4-BE49-F238E27FC236}">
                  <a16:creationId xmlns:a16="http://schemas.microsoft.com/office/drawing/2014/main" id="{B9ABC09C-D65E-446E-A036-0301D6DE3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32144" y="1801290"/>
              <a:ext cx="1087554" cy="2155735"/>
            </a:xfrm>
            <a:prstGeom prst="rect">
              <a:avLst/>
            </a:prstGeom>
          </p:spPr>
        </p:pic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F6DAB429-8729-4630-864C-BF7E302F0D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34877" y="1117431"/>
            <a:ext cx="4103505" cy="383036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0"/>
          <p:cNvSpPr/>
          <p:nvPr/>
        </p:nvSpPr>
        <p:spPr>
          <a:xfrm>
            <a:off x="8117471" y="4588320"/>
            <a:ext cx="2519109" cy="2060513"/>
          </a:xfrm>
          <a:custGeom>
            <a:avLst/>
            <a:gdLst/>
            <a:ahLst/>
            <a:cxnLst/>
            <a:rect l="l" t="t" r="r" b="b"/>
            <a:pathLst>
              <a:path w="5071170" h="4158359">
                <a:moveTo>
                  <a:pt x="0" y="0"/>
                </a:moveTo>
                <a:lnTo>
                  <a:pt x="5071170" y="0"/>
                </a:lnTo>
                <a:lnTo>
                  <a:pt x="5071170" y="4158359"/>
                </a:lnTo>
                <a:lnTo>
                  <a:pt x="0" y="4158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10" name="Freeform 11"/>
          <p:cNvSpPr/>
          <p:nvPr/>
        </p:nvSpPr>
        <p:spPr>
          <a:xfrm>
            <a:off x="7857537" y="2931666"/>
            <a:ext cx="2519109" cy="2060513"/>
          </a:xfrm>
          <a:custGeom>
            <a:avLst/>
            <a:gdLst/>
            <a:ahLst/>
            <a:cxnLst/>
            <a:rect l="l" t="t" r="r" b="b"/>
            <a:pathLst>
              <a:path w="5071170" h="4158359">
                <a:moveTo>
                  <a:pt x="0" y="0"/>
                </a:moveTo>
                <a:lnTo>
                  <a:pt x="5071170" y="0"/>
                </a:lnTo>
                <a:lnTo>
                  <a:pt x="5071170" y="4158359"/>
                </a:lnTo>
                <a:lnTo>
                  <a:pt x="0" y="4158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26" name="Freeform 15"/>
          <p:cNvSpPr/>
          <p:nvPr/>
        </p:nvSpPr>
        <p:spPr>
          <a:xfrm>
            <a:off x="9791713" y="-144306"/>
            <a:ext cx="2372754" cy="2266015"/>
          </a:xfrm>
          <a:custGeom>
            <a:avLst/>
            <a:gdLst/>
            <a:ahLst/>
            <a:cxnLst/>
            <a:rect l="l" t="t" r="r" b="b"/>
            <a:pathLst>
              <a:path w="4776546" h="5316504">
                <a:moveTo>
                  <a:pt x="0" y="0"/>
                </a:moveTo>
                <a:lnTo>
                  <a:pt x="4776546" y="0"/>
                </a:lnTo>
                <a:lnTo>
                  <a:pt x="4776546" y="5316504"/>
                </a:lnTo>
                <a:lnTo>
                  <a:pt x="0" y="53165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9971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34" name="Grupo 33"/>
          <p:cNvGrpSpPr/>
          <p:nvPr/>
        </p:nvGrpSpPr>
        <p:grpSpPr>
          <a:xfrm>
            <a:off x="8371430" y="2062884"/>
            <a:ext cx="3870256" cy="4504188"/>
            <a:chOff x="12473494" y="3436388"/>
            <a:chExt cx="5685728" cy="6961839"/>
          </a:xfrm>
        </p:grpSpPr>
        <p:sp>
          <p:nvSpPr>
            <p:cNvPr id="72" name="Freeform 6"/>
            <p:cNvSpPr/>
            <p:nvPr/>
          </p:nvSpPr>
          <p:spPr>
            <a:xfrm>
              <a:off x="12771615" y="3436388"/>
              <a:ext cx="5387607" cy="6961839"/>
            </a:xfrm>
            <a:custGeom>
              <a:avLst/>
              <a:gdLst/>
              <a:ahLst/>
              <a:cxnLst/>
              <a:rect l="l" t="t" r="r" b="b"/>
              <a:pathLst>
                <a:path w="15164141" h="9701494">
                  <a:moveTo>
                    <a:pt x="0" y="0"/>
                  </a:moveTo>
                  <a:lnTo>
                    <a:pt x="15164142" y="0"/>
                  </a:lnTo>
                  <a:lnTo>
                    <a:pt x="15164142" y="9701494"/>
                  </a:lnTo>
                  <a:lnTo>
                    <a:pt x="0" y="970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88000"/>
              </a:blip>
              <a:stretch>
                <a:fillRect l="-5648" t="-27418" r="-106991" b="-12260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3" name="Freeform 7"/>
            <p:cNvSpPr/>
            <p:nvPr/>
          </p:nvSpPr>
          <p:spPr>
            <a:xfrm>
              <a:off x="13156134" y="3442286"/>
              <a:ext cx="5003088" cy="4114801"/>
            </a:xfrm>
            <a:custGeom>
              <a:avLst/>
              <a:gdLst/>
              <a:ahLst/>
              <a:cxnLst/>
              <a:rect l="l" t="t" r="r" b="b"/>
              <a:pathLst>
                <a:path w="8489594" h="5486400">
                  <a:moveTo>
                    <a:pt x="0" y="0"/>
                  </a:moveTo>
                  <a:lnTo>
                    <a:pt x="8489594" y="0"/>
                  </a:lnTo>
                  <a:lnTo>
                    <a:pt x="8489594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r="-27265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4" name="Freeform 8"/>
            <p:cNvSpPr/>
            <p:nvPr/>
          </p:nvSpPr>
          <p:spPr>
            <a:xfrm>
              <a:off x="12473494" y="5211775"/>
              <a:ext cx="5018049" cy="4114800"/>
            </a:xfrm>
            <a:custGeom>
              <a:avLst/>
              <a:gdLst/>
              <a:ahLst/>
              <a:cxnLst/>
              <a:rect l="l" t="t" r="r" b="b"/>
              <a:pathLst>
                <a:path w="6690732" h="5486400">
                  <a:moveTo>
                    <a:pt x="0" y="0"/>
                  </a:moveTo>
                  <a:lnTo>
                    <a:pt x="6690732" y="0"/>
                  </a:lnTo>
                  <a:lnTo>
                    <a:pt x="6690732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5" name="Freeform 9"/>
            <p:cNvSpPr/>
            <p:nvPr/>
          </p:nvSpPr>
          <p:spPr>
            <a:xfrm flipH="1">
              <a:off x="15048450" y="5052248"/>
              <a:ext cx="3110770" cy="3920819"/>
            </a:xfrm>
            <a:custGeom>
              <a:avLst/>
              <a:gdLst/>
              <a:ahLst/>
              <a:cxnLst/>
              <a:rect l="l" t="t" r="r" b="b"/>
              <a:pathLst>
                <a:path w="6375314" h="5227757">
                  <a:moveTo>
                    <a:pt x="6375313" y="0"/>
                  </a:moveTo>
                  <a:lnTo>
                    <a:pt x="0" y="0"/>
                  </a:lnTo>
                  <a:lnTo>
                    <a:pt x="0" y="5227757"/>
                  </a:lnTo>
                  <a:lnTo>
                    <a:pt x="6375313" y="5227757"/>
                  </a:lnTo>
                  <a:lnTo>
                    <a:pt x="6375313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3708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6" name="Freeform 12"/>
            <p:cNvSpPr/>
            <p:nvPr/>
          </p:nvSpPr>
          <p:spPr>
            <a:xfrm flipH="1">
              <a:off x="16244296" y="6723326"/>
              <a:ext cx="1914926" cy="3118771"/>
            </a:xfrm>
            <a:custGeom>
              <a:avLst/>
              <a:gdLst/>
              <a:ahLst/>
              <a:cxnLst/>
              <a:rect l="l" t="t" r="r" b="b"/>
              <a:pathLst>
                <a:path w="5071170" h="4158359">
                  <a:moveTo>
                    <a:pt x="5071170" y="0"/>
                  </a:moveTo>
                  <a:lnTo>
                    <a:pt x="0" y="0"/>
                  </a:lnTo>
                  <a:lnTo>
                    <a:pt x="0" y="4158359"/>
                  </a:lnTo>
                  <a:lnTo>
                    <a:pt x="5071170" y="4158359"/>
                  </a:lnTo>
                  <a:lnTo>
                    <a:pt x="507117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98618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8" name="Freeform 14"/>
            <p:cNvSpPr/>
            <p:nvPr/>
          </p:nvSpPr>
          <p:spPr>
            <a:xfrm>
              <a:off x="14605344" y="6667636"/>
              <a:ext cx="2551176" cy="3704496"/>
            </a:xfrm>
            <a:custGeom>
              <a:avLst/>
              <a:gdLst/>
              <a:ahLst/>
              <a:cxnLst/>
              <a:rect l="l" t="t" r="r" b="b"/>
              <a:pathLst>
                <a:path w="3401568" h="5486400">
                  <a:moveTo>
                    <a:pt x="0" y="0"/>
                  </a:moveTo>
                  <a:lnTo>
                    <a:pt x="3401568" y="0"/>
                  </a:lnTo>
                  <a:lnTo>
                    <a:pt x="3401568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35" name="Freeform 27"/>
          <p:cNvSpPr/>
          <p:nvPr/>
        </p:nvSpPr>
        <p:spPr>
          <a:xfrm>
            <a:off x="-46151" y="2065430"/>
            <a:ext cx="8643182" cy="4494271"/>
          </a:xfrm>
          <a:custGeom>
            <a:avLst/>
            <a:gdLst/>
            <a:ahLst/>
            <a:cxnLst/>
            <a:rect l="l" t="t" r="r" b="b"/>
            <a:pathLst>
              <a:path w="15164141" h="9701494">
                <a:moveTo>
                  <a:pt x="0" y="0"/>
                </a:moveTo>
                <a:lnTo>
                  <a:pt x="15164141" y="0"/>
                </a:lnTo>
                <a:lnTo>
                  <a:pt x="15164141" y="9701494"/>
                </a:lnTo>
                <a:lnTo>
                  <a:pt x="0" y="97014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8000"/>
            </a:blip>
            <a:stretch>
              <a:fillRect l="-3545" t="-27375" r="-29900" b="-1207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36" name="Grupo 35"/>
          <p:cNvGrpSpPr/>
          <p:nvPr/>
        </p:nvGrpSpPr>
        <p:grpSpPr>
          <a:xfrm>
            <a:off x="-80028" y="1708868"/>
            <a:ext cx="12376136" cy="395983"/>
            <a:chOff x="-277203" y="3054675"/>
            <a:chExt cx="18619881" cy="488625"/>
          </a:xfrm>
        </p:grpSpPr>
        <p:sp>
          <p:nvSpPr>
            <p:cNvPr id="62" name="Freeform 28"/>
            <p:cNvSpPr/>
            <p:nvPr/>
          </p:nvSpPr>
          <p:spPr>
            <a:xfrm>
              <a:off x="8915400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3" name="Freeform 28"/>
            <p:cNvSpPr/>
            <p:nvPr/>
          </p:nvSpPr>
          <p:spPr>
            <a:xfrm>
              <a:off x="16255264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4" name="Freeform 28"/>
            <p:cNvSpPr/>
            <p:nvPr/>
          </p:nvSpPr>
          <p:spPr>
            <a:xfrm>
              <a:off x="14420298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5" name="Freeform 28"/>
            <p:cNvSpPr/>
            <p:nvPr/>
          </p:nvSpPr>
          <p:spPr>
            <a:xfrm>
              <a:off x="10750366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6" name="Freeform 28"/>
            <p:cNvSpPr/>
            <p:nvPr/>
          </p:nvSpPr>
          <p:spPr>
            <a:xfrm>
              <a:off x="12585332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7" name="Freeform 28"/>
            <p:cNvSpPr/>
            <p:nvPr/>
          </p:nvSpPr>
          <p:spPr>
            <a:xfrm>
              <a:off x="-277203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8" name="Freeform 28"/>
            <p:cNvSpPr/>
            <p:nvPr/>
          </p:nvSpPr>
          <p:spPr>
            <a:xfrm>
              <a:off x="7062661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9" name="Freeform 28"/>
            <p:cNvSpPr/>
            <p:nvPr/>
          </p:nvSpPr>
          <p:spPr>
            <a:xfrm>
              <a:off x="5227695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0" name="Freeform 28"/>
            <p:cNvSpPr/>
            <p:nvPr/>
          </p:nvSpPr>
          <p:spPr>
            <a:xfrm>
              <a:off x="1557763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1" name="Freeform 28"/>
            <p:cNvSpPr/>
            <p:nvPr/>
          </p:nvSpPr>
          <p:spPr>
            <a:xfrm>
              <a:off x="3392729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9578331" y="1155699"/>
            <a:ext cx="186819" cy="5051519"/>
            <a:chOff x="12646566" y="2247900"/>
            <a:chExt cx="282062" cy="7681896"/>
          </a:xfrm>
        </p:grpSpPr>
        <p:sp>
          <p:nvSpPr>
            <p:cNvPr id="40" name="Freeform 30"/>
            <p:cNvSpPr/>
            <p:nvPr/>
          </p:nvSpPr>
          <p:spPr>
            <a:xfrm>
              <a:off x="12646566" y="2247900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9"/>
                  </a:lnTo>
                  <a:lnTo>
                    <a:pt x="0" y="590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41" name="Freeform 43"/>
            <p:cNvSpPr/>
            <p:nvPr/>
          </p:nvSpPr>
          <p:spPr>
            <a:xfrm>
              <a:off x="12646566" y="4660899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48" name="Freeform 44"/>
            <p:cNvSpPr/>
            <p:nvPr/>
          </p:nvSpPr>
          <p:spPr>
            <a:xfrm>
              <a:off x="12646566" y="5465232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9"/>
                  </a:lnTo>
                  <a:lnTo>
                    <a:pt x="0" y="590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0" name="Freeform 45"/>
            <p:cNvSpPr/>
            <p:nvPr/>
          </p:nvSpPr>
          <p:spPr>
            <a:xfrm>
              <a:off x="12646566" y="6269565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2" name="Freeform 46"/>
            <p:cNvSpPr/>
            <p:nvPr/>
          </p:nvSpPr>
          <p:spPr>
            <a:xfrm>
              <a:off x="12646566" y="7073898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9"/>
                  </a:lnTo>
                  <a:lnTo>
                    <a:pt x="0" y="590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4" name="Freeform 47"/>
            <p:cNvSpPr/>
            <p:nvPr/>
          </p:nvSpPr>
          <p:spPr>
            <a:xfrm>
              <a:off x="12646566" y="7878231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6" name="Freeform 48"/>
            <p:cNvSpPr/>
            <p:nvPr/>
          </p:nvSpPr>
          <p:spPr>
            <a:xfrm>
              <a:off x="12646566" y="8682564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7" name="Freeform 49"/>
            <p:cNvSpPr/>
            <p:nvPr/>
          </p:nvSpPr>
          <p:spPr>
            <a:xfrm>
              <a:off x="12646566" y="9486900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8" name="Freeform 43"/>
            <p:cNvSpPr/>
            <p:nvPr/>
          </p:nvSpPr>
          <p:spPr>
            <a:xfrm>
              <a:off x="12649200" y="3848100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61" name="Freeform 41"/>
            <p:cNvSpPr/>
            <p:nvPr/>
          </p:nvSpPr>
          <p:spPr>
            <a:xfrm>
              <a:off x="12646566" y="3052233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39" name="Freeform 29"/>
          <p:cNvSpPr/>
          <p:nvPr/>
        </p:nvSpPr>
        <p:spPr>
          <a:xfrm>
            <a:off x="10437565" y="5986064"/>
            <a:ext cx="1771890" cy="654017"/>
          </a:xfrm>
          <a:custGeom>
            <a:avLst/>
            <a:gdLst/>
            <a:ahLst/>
            <a:cxnLst/>
            <a:rect l="l" t="t" r="r" b="b"/>
            <a:pathLst>
              <a:path w="4381984" h="1621468">
                <a:moveTo>
                  <a:pt x="0" y="0"/>
                </a:moveTo>
                <a:lnTo>
                  <a:pt x="4381984" y="0"/>
                </a:lnTo>
                <a:lnTo>
                  <a:pt x="4381984" y="1621468"/>
                </a:lnTo>
                <a:lnTo>
                  <a:pt x="0" y="162146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4" name="Rectángulo 83"/>
          <p:cNvSpPr/>
          <p:nvPr/>
        </p:nvSpPr>
        <p:spPr>
          <a:xfrm>
            <a:off x="1307420" y="1706082"/>
            <a:ext cx="7266938" cy="4849763"/>
          </a:xfrm>
          <a:prstGeom prst="rect">
            <a:avLst/>
          </a:prstGeom>
          <a:gradFill flip="none" rotWithShape="1">
            <a:gsLst>
              <a:gs pos="13000">
                <a:schemeClr val="bg1"/>
              </a:gs>
              <a:gs pos="66000">
                <a:schemeClr val="bg1">
                  <a:alpha val="4917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CuadroTexto 37"/>
          <p:cNvSpPr txBox="1"/>
          <p:nvPr/>
        </p:nvSpPr>
        <p:spPr>
          <a:xfrm>
            <a:off x="5664268" y="984268"/>
            <a:ext cx="3833101" cy="5401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s-MX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77"/>
                <a:cs typeface="Segoe UI" panose="020B0502040204020203" pitchFamily="34" charset="0"/>
              </a:rPr>
              <a:t>Selección del cultivo</a:t>
            </a:r>
          </a:p>
          <a:p>
            <a:pPr algn="r">
              <a:spcAft>
                <a:spcPts val="600"/>
              </a:spcAft>
            </a:pPr>
            <a:r>
              <a:rPr lang="es-MX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77"/>
                <a:cs typeface="Segoe UI" panose="020B0502040204020203" pitchFamily="34" charset="0"/>
              </a:rPr>
              <a:t>Fecha de siembra</a:t>
            </a:r>
          </a:p>
          <a:p>
            <a:pPr algn="r">
              <a:spcAft>
                <a:spcPts val="600"/>
              </a:spcAft>
            </a:pPr>
            <a:r>
              <a:rPr lang="es-MX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77"/>
                <a:cs typeface="Segoe UI" panose="020B0502040204020203" pitchFamily="34" charset="0"/>
              </a:rPr>
              <a:t>Ficha técnica del cultivo</a:t>
            </a:r>
          </a:p>
          <a:p>
            <a:pPr algn="r">
              <a:spcAft>
                <a:spcPts val="600"/>
              </a:spcAft>
            </a:pPr>
            <a:r>
              <a:rPr lang="es-MX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77"/>
                <a:cs typeface="Segoe UI" panose="020B0502040204020203" pitchFamily="34" charset="0"/>
              </a:rPr>
              <a:t>Características del suelo</a:t>
            </a:r>
          </a:p>
          <a:p>
            <a:pPr algn="r">
              <a:spcAft>
                <a:spcPts val="600"/>
              </a:spcAft>
            </a:pPr>
            <a:r>
              <a:rPr lang="es-MX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77"/>
                <a:cs typeface="Segoe UI" panose="020B0502040204020203" pitchFamily="34" charset="0"/>
              </a:rPr>
              <a:t>Crear plan de riego</a:t>
            </a:r>
          </a:p>
          <a:p>
            <a:pPr algn="r">
              <a:spcAft>
                <a:spcPts val="600"/>
              </a:spcAft>
            </a:pPr>
            <a:r>
              <a:rPr lang="es-MX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77"/>
                <a:cs typeface="Segoe UI" panose="020B0502040204020203" pitchFamily="34" charset="0"/>
              </a:rPr>
              <a:t>Análisis de la fase del cultivo</a:t>
            </a:r>
          </a:p>
          <a:p>
            <a:pPr algn="r">
              <a:spcAft>
                <a:spcPts val="600"/>
              </a:spcAft>
            </a:pPr>
            <a:r>
              <a:rPr lang="es-MX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77"/>
                <a:cs typeface="Segoe UI" panose="020B0502040204020203" pitchFamily="34" charset="0"/>
              </a:rPr>
              <a:t>Necesidads hídricas</a:t>
            </a:r>
          </a:p>
          <a:p>
            <a:pPr algn="r">
              <a:spcAft>
                <a:spcPts val="600"/>
              </a:spcAft>
            </a:pPr>
            <a:r>
              <a:rPr lang="es-MX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77"/>
                <a:cs typeface="Segoe UI" panose="020B0502040204020203" pitchFamily="34" charset="0"/>
              </a:rPr>
              <a:t>Condiciones agroclimáticas</a:t>
            </a:r>
          </a:p>
          <a:p>
            <a:pPr algn="r">
              <a:spcAft>
                <a:spcPts val="600"/>
              </a:spcAft>
            </a:pPr>
            <a:r>
              <a:rPr lang="es-MX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77"/>
                <a:cs typeface="Segoe UI" panose="020B0502040204020203" pitchFamily="34" charset="0"/>
              </a:rPr>
              <a:t>Realizar el riego</a:t>
            </a:r>
          </a:p>
          <a:p>
            <a:pPr algn="r">
              <a:spcAft>
                <a:spcPts val="600"/>
              </a:spcAft>
            </a:pPr>
            <a:r>
              <a:rPr lang="es-MX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77"/>
                <a:cs typeface="Segoe UI" panose="020B0502040204020203" pitchFamily="34" charset="0"/>
              </a:rPr>
              <a:t>Monitoreo y control constante</a:t>
            </a:r>
          </a:p>
        </p:txBody>
      </p:sp>
      <p:sp>
        <p:nvSpPr>
          <p:cNvPr id="30" name="Freeform 26"/>
          <p:cNvSpPr/>
          <p:nvPr/>
        </p:nvSpPr>
        <p:spPr>
          <a:xfrm>
            <a:off x="4217126" y="610609"/>
            <a:ext cx="984859" cy="1499849"/>
          </a:xfrm>
          <a:custGeom>
            <a:avLst/>
            <a:gdLst/>
            <a:ahLst/>
            <a:cxnLst/>
            <a:rect l="l" t="t" r="r" b="b"/>
            <a:pathLst>
              <a:path w="1662395" h="2538007">
                <a:moveTo>
                  <a:pt x="0" y="0"/>
                </a:moveTo>
                <a:lnTo>
                  <a:pt x="1662395" y="0"/>
                </a:lnTo>
                <a:lnTo>
                  <a:pt x="1662395" y="2538007"/>
                </a:lnTo>
                <a:lnTo>
                  <a:pt x="0" y="253800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16" name="Grupo 15"/>
          <p:cNvGrpSpPr/>
          <p:nvPr/>
        </p:nvGrpSpPr>
        <p:grpSpPr>
          <a:xfrm>
            <a:off x="3548070" y="3059023"/>
            <a:ext cx="1916884" cy="1321438"/>
            <a:chOff x="4123139" y="1364830"/>
            <a:chExt cx="4110728" cy="2435275"/>
          </a:xfrm>
        </p:grpSpPr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 rot="630127">
              <a:off x="7106001" y="1531940"/>
              <a:ext cx="1127866" cy="22681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Imagen 17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 rot="251537">
              <a:off x="6248533" y="1385878"/>
              <a:ext cx="1223836" cy="2269093"/>
            </a:xfrm>
            <a:prstGeom prst="rect">
              <a:avLst/>
            </a:prstGeom>
          </p:spPr>
        </p:pic>
        <p:pic>
          <p:nvPicPr>
            <p:cNvPr id="19" name="Imagen 18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 rot="21334614">
              <a:off x="5215803" y="1364830"/>
              <a:ext cx="1234209" cy="2268165"/>
            </a:xfrm>
            <a:prstGeom prst="rect">
              <a:avLst/>
            </a:prstGeom>
          </p:spPr>
        </p:pic>
        <p:pic>
          <p:nvPicPr>
            <p:cNvPr id="20" name="Imagen 19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 rot="20912277">
              <a:off x="4123139" y="1471894"/>
              <a:ext cx="1305582" cy="226816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53" name="Imagen 52">
            <a:extLst>
              <a:ext uri="{FF2B5EF4-FFF2-40B4-BE49-F238E27FC236}">
                <a16:creationId xmlns:a16="http://schemas.microsoft.com/office/drawing/2014/main" id="{C494320A-6BF1-44D7-8ABB-9C1108E5898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796608" y="4502095"/>
            <a:ext cx="1516630" cy="10103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9" name="Imagen 58">
            <a:extLst>
              <a:ext uri="{FF2B5EF4-FFF2-40B4-BE49-F238E27FC236}">
                <a16:creationId xmlns:a16="http://schemas.microsoft.com/office/drawing/2014/main" id="{5036972B-4F0C-4405-9EBE-876E91A33512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26789" t="-234" r="45528" b="234"/>
          <a:stretch/>
        </p:blipFill>
        <p:spPr>
          <a:xfrm>
            <a:off x="-3425" y="-144305"/>
            <a:ext cx="2922234" cy="6694494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o 29"/>
          <p:cNvGrpSpPr/>
          <p:nvPr/>
        </p:nvGrpSpPr>
        <p:grpSpPr>
          <a:xfrm>
            <a:off x="4418569" y="786969"/>
            <a:ext cx="6370833" cy="5284062"/>
            <a:chOff x="616590" y="1370482"/>
            <a:chExt cx="6370833" cy="5284062"/>
          </a:xfrm>
        </p:grpSpPr>
        <p:pic>
          <p:nvPicPr>
            <p:cNvPr id="8" name="Picture 2" descr="Brush lines set and underlines elements leinwandbilder • bilder Zick-Zack-,  unterstreichen, Skizze | myloview.de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-20000"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26" t="6359" r="15003" b="83682"/>
            <a:stretch>
              <a:fillRect/>
            </a:stretch>
          </p:blipFill>
          <p:spPr bwMode="auto">
            <a:xfrm>
              <a:off x="3261954" y="4731168"/>
              <a:ext cx="2024114" cy="165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5" name="Google Shape;305;p14"/>
            <p:cNvGrpSpPr/>
            <p:nvPr/>
          </p:nvGrpSpPr>
          <p:grpSpPr>
            <a:xfrm>
              <a:off x="3764571" y="1439018"/>
              <a:ext cx="1512184" cy="1533824"/>
              <a:chOff x="9971" y="1665"/>
              <a:chExt cx="2976" cy="3475"/>
            </a:xfrm>
          </p:grpSpPr>
          <p:grpSp>
            <p:nvGrpSpPr>
              <p:cNvPr id="306" name="Google Shape;306;p14"/>
              <p:cNvGrpSpPr/>
              <p:nvPr/>
            </p:nvGrpSpPr>
            <p:grpSpPr>
              <a:xfrm>
                <a:off x="9971" y="1665"/>
                <a:ext cx="2976" cy="3475"/>
                <a:chOff x="754" y="4464"/>
                <a:chExt cx="1522" cy="3475"/>
              </a:xfrm>
            </p:grpSpPr>
            <p:sp>
              <p:nvSpPr>
                <p:cNvPr id="307" name="Google Shape;307;p14"/>
                <p:cNvSpPr/>
                <p:nvPr/>
              </p:nvSpPr>
              <p:spPr>
                <a:xfrm>
                  <a:off x="754" y="4464"/>
                  <a:ext cx="1522" cy="3475"/>
                </a:xfrm>
                <a:prstGeom prst="roundRect">
                  <a:avLst>
                    <a:gd name="adj" fmla="val 10608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7150" cap="flat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s-MX" sz="160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08" name="Google Shape;308;p14"/>
                <p:cNvSpPr txBox="1"/>
                <p:nvPr/>
              </p:nvSpPr>
              <p:spPr>
                <a:xfrm>
                  <a:off x="754" y="6496"/>
                  <a:ext cx="1522" cy="125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MX" sz="1500" b="1" dirty="0">
                      <a:solidFill>
                        <a:schemeClr val="bg1"/>
                      </a:solidFill>
                      <a:latin typeface="Quattrocento Sans" panose="020B0502050000020003"/>
                      <a:ea typeface="Quattrocento Sans" panose="020B0502050000020003"/>
                      <a:cs typeface="Quattrocento Sans" panose="020B0502050000020003"/>
                      <a:sym typeface="Quattrocento Sans" panose="020B0502050000020003"/>
                    </a:rPr>
                    <a:t>AHORRO FERTILIZANTES</a:t>
                  </a:r>
                  <a:endParaRPr lang="es-MX" sz="1500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309" name="Google Shape;309;p14"/>
              <p:cNvPicPr preferRelativeResize="0"/>
              <p:nvPr/>
            </p:nvPicPr>
            <p:blipFill rotWithShape="1">
              <a:blip r:embed="rId5" cstate="screen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0534" y="2006"/>
                <a:ext cx="1752" cy="175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</p:pic>
        </p:grpSp>
        <p:grpSp>
          <p:nvGrpSpPr>
            <p:cNvPr id="311" name="Google Shape;311;p14"/>
            <p:cNvGrpSpPr/>
            <p:nvPr/>
          </p:nvGrpSpPr>
          <p:grpSpPr>
            <a:xfrm>
              <a:off x="616590" y="1370482"/>
              <a:ext cx="3020810" cy="1588114"/>
              <a:chOff x="3580" y="1542"/>
              <a:chExt cx="5945" cy="3598"/>
            </a:xfrm>
          </p:grpSpPr>
          <p:grpSp>
            <p:nvGrpSpPr>
              <p:cNvPr id="312" name="Google Shape;312;p14"/>
              <p:cNvGrpSpPr/>
              <p:nvPr/>
            </p:nvGrpSpPr>
            <p:grpSpPr>
              <a:xfrm>
                <a:off x="3580" y="1665"/>
                <a:ext cx="5945" cy="3475"/>
                <a:chOff x="1252" y="4464"/>
                <a:chExt cx="3040" cy="3475"/>
              </a:xfrm>
            </p:grpSpPr>
            <p:sp>
              <p:nvSpPr>
                <p:cNvPr id="313" name="Google Shape;313;p14"/>
                <p:cNvSpPr/>
                <p:nvPr/>
              </p:nvSpPr>
              <p:spPr>
                <a:xfrm>
                  <a:off x="1252" y="4464"/>
                  <a:ext cx="3040" cy="3475"/>
                </a:xfrm>
                <a:prstGeom prst="roundRect">
                  <a:avLst>
                    <a:gd name="adj" fmla="val 10608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 cap="flat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s-MX" sz="1600" dirty="0">
                    <a:solidFill>
                      <a:schemeClr val="accent6">
                        <a:lumMod val="75000"/>
                      </a:schemeClr>
                    </a:solidFill>
                    <a:effectLst>
                      <a:glow rad="1397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14" name="Google Shape;314;p14"/>
                <p:cNvSpPr txBox="1"/>
                <p:nvPr/>
              </p:nvSpPr>
              <p:spPr>
                <a:xfrm>
                  <a:off x="1299" y="6927"/>
                  <a:ext cx="2939" cy="837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MX" sz="1800" b="1" dirty="0">
                      <a:solidFill>
                        <a:schemeClr val="bg1"/>
                      </a:solidFill>
                      <a:latin typeface="Quattrocento Sans" panose="020B0502050000020003"/>
                      <a:sym typeface="Quattrocento Sans" panose="020B0502050000020003"/>
                    </a:rPr>
                    <a:t>AHORRO DE AGUA</a:t>
                  </a:r>
                  <a:endParaRPr lang="es-MX" sz="12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16" name="Google Shape;316;p14"/>
              <p:cNvSpPr txBox="1"/>
              <p:nvPr/>
            </p:nvSpPr>
            <p:spPr>
              <a:xfrm>
                <a:off x="3581" y="1542"/>
                <a:ext cx="4292" cy="260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8000" b="1" dirty="0">
                    <a:solidFill>
                      <a:schemeClr val="bg1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35%</a:t>
                </a:r>
                <a:endParaRPr lang="es-MX" sz="12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43" name="Google Shape;317;p14"/>
            <p:cNvPicPr preferRelativeResize="0"/>
            <p:nvPr/>
          </p:nvPicPr>
          <p:blipFill rotWithShape="1">
            <a:blip r:embed="rId7" cstate="screen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2696351" y="1659593"/>
              <a:ext cx="762697" cy="67223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7" name="Google Shape;70;p2"/>
            <p:cNvSpPr txBox="1"/>
            <p:nvPr/>
          </p:nvSpPr>
          <p:spPr>
            <a:xfrm>
              <a:off x="2503270" y="4269776"/>
              <a:ext cx="3509623" cy="58473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200" dirty="0">
                  <a:solidFill>
                    <a:srgbClr val="115E21"/>
                  </a:solidFill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Ahorro de agua</a:t>
              </a:r>
              <a:endParaRPr lang="es-MX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37" name="Grupo 36"/>
            <p:cNvGrpSpPr/>
            <p:nvPr/>
          </p:nvGrpSpPr>
          <p:grpSpPr>
            <a:xfrm>
              <a:off x="5407301" y="1432065"/>
              <a:ext cx="1512313" cy="1533824"/>
              <a:chOff x="5707113" y="1410485"/>
              <a:chExt cx="1512313" cy="1533824"/>
            </a:xfrm>
          </p:grpSpPr>
          <p:grpSp>
            <p:nvGrpSpPr>
              <p:cNvPr id="32" name="Google Shape;306;p14"/>
              <p:cNvGrpSpPr/>
              <p:nvPr/>
            </p:nvGrpSpPr>
            <p:grpSpPr>
              <a:xfrm>
                <a:off x="5707113" y="1410485"/>
                <a:ext cx="1512313" cy="1533824"/>
                <a:chOff x="754" y="4464"/>
                <a:chExt cx="1522" cy="3475"/>
              </a:xfrm>
            </p:grpSpPr>
            <p:sp>
              <p:nvSpPr>
                <p:cNvPr id="34" name="Google Shape;307;p14"/>
                <p:cNvSpPr/>
                <p:nvPr/>
              </p:nvSpPr>
              <p:spPr>
                <a:xfrm>
                  <a:off x="754" y="4464"/>
                  <a:ext cx="1522" cy="3475"/>
                </a:xfrm>
                <a:prstGeom prst="roundRect">
                  <a:avLst>
                    <a:gd name="adj" fmla="val 10608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7150" cap="flat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s-MX" sz="160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5" name="Google Shape;308;p14"/>
                <p:cNvSpPr txBox="1"/>
                <p:nvPr/>
              </p:nvSpPr>
              <p:spPr>
                <a:xfrm>
                  <a:off x="754" y="6496"/>
                  <a:ext cx="1522" cy="132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MX" sz="1600" b="1" dirty="0">
                      <a:solidFill>
                        <a:schemeClr val="bg1"/>
                      </a:solidFill>
                      <a:latin typeface="Quattrocento Sans" panose="020B0502050000020003"/>
                      <a:ea typeface="Quattrocento Sans" panose="020B0502050000020003"/>
                      <a:cs typeface="Quattrocento Sans" panose="020B0502050000020003"/>
                      <a:sym typeface="Quattrocento Sans" panose="020B0502050000020003"/>
                    </a:rPr>
                    <a:t>PRODUCCIO-NES LIMPIAS</a:t>
                  </a:r>
                  <a:endParaRPr lang="es-MX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36" name="Google Shape;112;p5"/>
              <p:cNvPicPr preferRelativeResize="0"/>
              <p:nvPr/>
            </p:nvPicPr>
            <p:blipFill rotWithShape="1">
              <a:blip r:embed="rId9">
                <a:biLevel thresh="25000"/>
              </a:blip>
              <a:srcRect/>
              <a:stretch>
                <a:fillRect/>
              </a:stretch>
            </p:blipFill>
            <p:spPr>
              <a:xfrm>
                <a:off x="6124818" y="1618246"/>
                <a:ext cx="672741" cy="67274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Google Shape;70;p2"/>
                <p:cNvSpPr txBox="1"/>
                <p:nvPr/>
              </p:nvSpPr>
              <p:spPr>
                <a:xfrm>
                  <a:off x="616590" y="2965889"/>
                  <a:ext cx="6298657" cy="1569620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 xmlns:m="http://schemas.openxmlformats.org/officeDocument/2006/math">
                      <m:r>
                        <a:rPr lang="es-MX" sz="96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Quattrocento Sans" panose="020B0502050000020003"/>
                          <a:sym typeface="Quattrocento Sans" panose="020B0502050000020003"/>
                        </a:rPr>
                        <m:t>≈</m:t>
                      </m:r>
                    </m:oMath>
                  </a14:m>
                  <a:r>
                    <a:rPr lang="es-MX" sz="9600" b="1" dirty="0">
                      <a:solidFill>
                        <a:schemeClr val="accent6">
                          <a:lumMod val="7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  <a:ea typeface="Quattrocento Sans" panose="020B0502050000020003"/>
                      <a:cs typeface="Quattrocento Sans" panose="020B0502050000020003"/>
                      <a:sym typeface="Quattrocento Sans" panose="020B0502050000020003"/>
                    </a:rPr>
                    <a:t>9 Bm</a:t>
                  </a:r>
                  <a:r>
                    <a:rPr lang="es-MX" sz="8000" b="1" baseline="30000" dirty="0">
                      <a:solidFill>
                        <a:schemeClr val="accent6">
                          <a:lumMod val="7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  <a:ea typeface="Quattrocento Sans" panose="020B0502050000020003"/>
                      <a:cs typeface="Quattrocento Sans" panose="020B0502050000020003"/>
                      <a:sym typeface="Quattrocento Sans" panose="020B0502050000020003"/>
                    </a:rPr>
                    <a:t>3</a:t>
                  </a:r>
                  <a:r>
                    <a:rPr lang="es-MX" sz="9600" b="1" dirty="0">
                      <a:solidFill>
                        <a:schemeClr val="accent6">
                          <a:lumMod val="7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  <a:ea typeface="Quattrocento Sans" panose="020B0502050000020003"/>
                      <a:cs typeface="Quattrocento Sans" panose="020B0502050000020003"/>
                      <a:sym typeface="Quattrocento Sans" panose="020B0502050000020003"/>
                    </a:rPr>
                    <a:t>/año</a:t>
                  </a:r>
                  <a:endParaRPr lang="es-MX" sz="2400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endParaRPr>
                </a:p>
              </p:txBody>
            </p:sp>
          </mc:Choice>
          <mc:Fallback xmlns="">
            <p:sp>
              <p:nvSpPr>
                <p:cNvPr id="24" name="Google Shape;70;p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590" y="2965889"/>
                  <a:ext cx="6298657" cy="1569620"/>
                </a:xfrm>
                <a:prstGeom prst="rect">
                  <a:avLst/>
                </a:prstGeom>
                <a:blipFill rotWithShape="1">
                  <a:blip r:embed="rId16"/>
                </a:blip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s-MX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8" name="Gráfico 27" descr="Users contorno"/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66179" y="4705843"/>
              <a:ext cx="1809255" cy="1948701"/>
            </a:xfrm>
            <a:prstGeom prst="rect">
              <a:avLst/>
            </a:prstGeom>
          </p:spPr>
        </p:pic>
        <p:sp>
          <p:nvSpPr>
            <p:cNvPr id="29" name="Google Shape;70;p2"/>
            <p:cNvSpPr txBox="1"/>
            <p:nvPr/>
          </p:nvSpPr>
          <p:spPr>
            <a:xfrm>
              <a:off x="2374884" y="4926160"/>
              <a:ext cx="4612539" cy="150806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48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+ 6 meses de agua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44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129’000’000 personas</a:t>
              </a:r>
            </a:p>
          </p:txBody>
        </p:sp>
      </p:grpSp>
      <p:pic>
        <p:nvPicPr>
          <p:cNvPr id="38" name="Imagen 37">
            <a:extLst>
              <a:ext uri="{FF2B5EF4-FFF2-40B4-BE49-F238E27FC236}">
                <a16:creationId xmlns:a16="http://schemas.microsoft.com/office/drawing/2014/main" id="{6D8E1C2B-52C2-4E2B-A894-C94DE53E2B3F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6789" t="-234" r="45528" b="234"/>
          <a:stretch/>
        </p:blipFill>
        <p:spPr>
          <a:xfrm>
            <a:off x="-3425" y="-144305"/>
            <a:ext cx="2922234" cy="6694494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</TotalTime>
  <Words>246</Words>
  <Application>Microsoft Office PowerPoint</Application>
  <PresentationFormat>Panorámica</PresentationFormat>
  <Paragraphs>61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Cambria Math</vt:lpstr>
      <vt:lpstr>Arial</vt:lpstr>
      <vt:lpstr>Calibri</vt:lpstr>
      <vt:lpstr>Quattrocento Sans</vt:lpstr>
      <vt:lpstr>Wingdings</vt:lpstr>
      <vt:lpstr>Agency FB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Cosme Ernesto Santiesteban Toca</dc:creator>
  <cp:lastModifiedBy>Cosme E. Santiesteban Toca</cp:lastModifiedBy>
  <cp:revision>236</cp:revision>
  <dcterms:created xsi:type="dcterms:W3CDTF">2019-10-25T01:32:00Z</dcterms:created>
  <dcterms:modified xsi:type="dcterms:W3CDTF">2025-03-23T21:44:13Z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2058-12.2.0.19307</vt:lpwstr>
  </property>
  <property fmtid="{D5CDD505-2E9C-101B-9397-08002B2CF9AE}" pid="3" name="ICV">
    <vt:lpwstr>B0F6ACB474EE4F85AE74374C916D465D_12</vt:lpwstr>
  </property>
</Properties>
</file>